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317" r:id="rId3"/>
    <p:sldId id="306" r:id="rId4"/>
    <p:sldId id="305" r:id="rId5"/>
    <p:sldId id="287" r:id="rId6"/>
    <p:sldId id="289" r:id="rId7"/>
    <p:sldId id="294" r:id="rId8"/>
    <p:sldId id="295" r:id="rId9"/>
    <p:sldId id="259" r:id="rId10"/>
    <p:sldId id="297" r:id="rId11"/>
    <p:sldId id="260" r:id="rId12"/>
    <p:sldId id="298" r:id="rId13"/>
    <p:sldId id="299" r:id="rId14"/>
    <p:sldId id="262" r:id="rId15"/>
    <p:sldId id="263" r:id="rId16"/>
    <p:sldId id="264" r:id="rId17"/>
    <p:sldId id="300" r:id="rId18"/>
    <p:sldId id="316" r:id="rId19"/>
    <p:sldId id="313" r:id="rId20"/>
    <p:sldId id="314" r:id="rId21"/>
    <p:sldId id="315" r:id="rId22"/>
    <p:sldId id="301" r:id="rId23"/>
    <p:sldId id="302" r:id="rId24"/>
    <p:sldId id="303" r:id="rId25"/>
    <p:sldId id="304" r:id="rId26"/>
    <p:sldId id="266" r:id="rId27"/>
    <p:sldId id="292" r:id="rId28"/>
    <p:sldId id="285" r:id="rId29"/>
    <p:sldId id="286" r:id="rId30"/>
    <p:sldId id="290" r:id="rId31"/>
    <p:sldId id="291" r:id="rId32"/>
    <p:sldId id="270" r:id="rId33"/>
    <p:sldId id="271" r:id="rId34"/>
    <p:sldId id="272" r:id="rId35"/>
    <p:sldId id="273" r:id="rId36"/>
    <p:sldId id="274" r:id="rId37"/>
    <p:sldId id="275" r:id="rId38"/>
    <p:sldId id="276" r:id="rId39"/>
    <p:sldId id="277" r:id="rId40"/>
    <p:sldId id="278" r:id="rId41"/>
    <p:sldId id="279" r:id="rId42"/>
    <p:sldId id="280" r:id="rId43"/>
    <p:sldId id="281" r:id="rId44"/>
    <p:sldId id="282" r:id="rId45"/>
    <p:sldId id="283" r:id="rId46"/>
    <p:sldId id="284" r:id="rId47"/>
    <p:sldId id="293" r:id="rId4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3345726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617556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87100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1212356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2415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2825161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4234245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3454239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390131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2158821-E98C-4DD6-BC12-5F31B35361FD}" type="datetimeFigureOut">
              <a:rPr lang="es-MX" smtClean="0"/>
              <a:t>02/02/2023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4273714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2158821-E98C-4DD6-BC12-5F31B35361FD}" type="datetimeFigureOut">
              <a:rPr lang="es-MX" smtClean="0"/>
              <a:t>02/02/2023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231725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2158821-E98C-4DD6-BC12-5F31B35361FD}" type="datetimeFigureOut">
              <a:rPr lang="es-MX" smtClean="0"/>
              <a:t>02/02/2023</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1566878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2158821-E98C-4DD6-BC12-5F31B35361FD}" type="datetimeFigureOut">
              <a:rPr lang="es-MX" smtClean="0"/>
              <a:t>02/02/2023</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387538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158821-E98C-4DD6-BC12-5F31B35361FD}" type="datetimeFigureOut">
              <a:rPr lang="es-MX" smtClean="0"/>
              <a:t>02/02/2023</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282619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2158821-E98C-4DD6-BC12-5F31B35361FD}" type="datetimeFigureOut">
              <a:rPr lang="es-MX" smtClean="0"/>
              <a:t>02/02/2023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279139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2158821-E98C-4DD6-BC12-5F31B35361FD}" type="datetimeFigureOut">
              <a:rPr lang="es-MX" smtClean="0"/>
              <a:t>02/02/2023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3332393-33AE-452F-8E47-17671F885451}" type="slidenum">
              <a:rPr lang="es-MX" smtClean="0"/>
              <a:t>‹Nº›</a:t>
            </a:fld>
            <a:endParaRPr lang="es-MX"/>
          </a:p>
        </p:txBody>
      </p:sp>
    </p:spTree>
    <p:extLst>
      <p:ext uri="{BB962C8B-B14F-4D97-AF65-F5344CB8AC3E}">
        <p14:creationId xmlns:p14="http://schemas.microsoft.com/office/powerpoint/2010/main" val="3885454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158821-E98C-4DD6-BC12-5F31B35361FD}" type="datetimeFigureOut">
              <a:rPr lang="es-MX" smtClean="0"/>
              <a:t>02/02/2023</a:t>
            </a:fld>
            <a:endParaRPr lang="es-MX"/>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3332393-33AE-452F-8E47-17671F885451}" type="slidenum">
              <a:rPr lang="es-MX" smtClean="0"/>
              <a:t>‹Nº›</a:t>
            </a:fld>
            <a:endParaRPr lang="es-MX"/>
          </a:p>
        </p:txBody>
      </p:sp>
    </p:spTree>
    <p:extLst>
      <p:ext uri="{BB962C8B-B14F-4D97-AF65-F5344CB8AC3E}">
        <p14:creationId xmlns:p14="http://schemas.microsoft.com/office/powerpoint/2010/main" val="422467919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F2AA66-93AA-4248-84F9-98BEBBAB02A2}"/>
              </a:ext>
            </a:extLst>
          </p:cNvPr>
          <p:cNvSpPr>
            <a:spLocks noGrp="1"/>
          </p:cNvSpPr>
          <p:nvPr>
            <p:ph type="ctrTitle"/>
          </p:nvPr>
        </p:nvSpPr>
        <p:spPr>
          <a:xfrm>
            <a:off x="1619075" y="654341"/>
            <a:ext cx="7654928" cy="612397"/>
          </a:xfrm>
        </p:spPr>
        <p:txBody>
          <a:bodyPr/>
          <a:lstStyle/>
          <a:p>
            <a:pPr algn="ctr"/>
            <a:r>
              <a:rPr lang="es-MX" sz="2800" dirty="0"/>
              <a:t>ASOCIACION MICHOACANA DE CONTADORES PUBLICOS COLEGIO PROFESIONAL, A.C .</a:t>
            </a:r>
          </a:p>
        </p:txBody>
      </p:sp>
      <p:sp>
        <p:nvSpPr>
          <p:cNvPr id="3" name="Subtítulo 2">
            <a:extLst>
              <a:ext uri="{FF2B5EF4-FFF2-40B4-BE49-F238E27FC236}">
                <a16:creationId xmlns:a16="http://schemas.microsoft.com/office/drawing/2014/main" id="{999093BF-72B1-4C74-BC31-0BC693ACFFFD}"/>
              </a:ext>
            </a:extLst>
          </p:cNvPr>
          <p:cNvSpPr>
            <a:spLocks noGrp="1"/>
          </p:cNvSpPr>
          <p:nvPr>
            <p:ph type="subTitle" idx="1"/>
          </p:nvPr>
        </p:nvSpPr>
        <p:spPr>
          <a:xfrm>
            <a:off x="1786855" y="1434517"/>
            <a:ext cx="7487148" cy="3713215"/>
          </a:xfrm>
        </p:spPr>
        <p:txBody>
          <a:bodyPr>
            <a:normAutofit fontScale="92500"/>
          </a:bodyPr>
          <a:lstStyle/>
          <a:p>
            <a:pPr algn="ctr"/>
            <a:endParaRPr lang="es-MX" sz="3200" dirty="0">
              <a:solidFill>
                <a:schemeClr val="tx1"/>
              </a:solidFill>
            </a:endParaRPr>
          </a:p>
          <a:p>
            <a:pPr algn="ctr"/>
            <a:endParaRPr lang="es-MX" sz="3200" dirty="0">
              <a:solidFill>
                <a:schemeClr val="tx1"/>
              </a:solidFill>
            </a:endParaRPr>
          </a:p>
          <a:p>
            <a:pPr algn="ctr"/>
            <a:r>
              <a:rPr lang="es-MX" sz="3200" dirty="0">
                <a:solidFill>
                  <a:schemeClr val="tx1"/>
                </a:solidFill>
              </a:rPr>
              <a:t>MATERIAL ELABORADO POR EL EXPOSITOR:</a:t>
            </a:r>
          </a:p>
          <a:p>
            <a:pPr algn="ctr"/>
            <a:endParaRPr lang="es-MX" sz="3200" dirty="0">
              <a:solidFill>
                <a:schemeClr val="tx1"/>
              </a:solidFill>
            </a:endParaRPr>
          </a:p>
          <a:p>
            <a:pPr algn="ctr"/>
            <a:endParaRPr lang="es-MX" sz="3200" dirty="0">
              <a:solidFill>
                <a:schemeClr val="tx1"/>
              </a:solidFill>
            </a:endParaRPr>
          </a:p>
          <a:p>
            <a:pPr algn="ctr"/>
            <a:r>
              <a:rPr lang="es-MX" sz="3200" dirty="0">
                <a:solidFill>
                  <a:schemeClr val="tx1"/>
                </a:solidFill>
              </a:rPr>
              <a:t>CPC Y MF WILFRIDO FARIAS RODRIGUEZ</a:t>
            </a:r>
          </a:p>
        </p:txBody>
      </p:sp>
    </p:spTree>
    <p:extLst>
      <p:ext uri="{BB962C8B-B14F-4D97-AF65-F5344CB8AC3E}">
        <p14:creationId xmlns:p14="http://schemas.microsoft.com/office/powerpoint/2010/main" val="2216136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b="1" u="sng" dirty="0"/>
              <a:t>I.5.1. ACTIVIDADES DE OPERACIÓN:</a:t>
            </a:r>
          </a:p>
          <a:p>
            <a:pPr marL="0" indent="0" algn="ctr">
              <a:buNone/>
            </a:pPr>
            <a:endParaRPr lang="es-MX" b="1" u="sng" dirty="0"/>
          </a:p>
          <a:p>
            <a:pPr marL="0" indent="0" algn="just">
              <a:buNone/>
            </a:pPr>
            <a:r>
              <a:rPr lang="es-MX" dirty="0"/>
              <a:t>LOS FLUJOS DE EFECTIVO  PROCEDENTES DE LAS ACTIVIDADES DE OPERACIÓN SON UN INDICADOR DE LA MEDIDA  EN LAS QUE ESTAS ACTIVIDADES HAN GENERADO FONDOS LIQUIDOS SUFICIENTES PARA MANTENER LA CAPACIDAD DE OPERACIÓN DE LA ENTIDAD, PARA EFECTUAR NUEVAS INVERSIONES SIN RECURRIR </a:t>
            </a:r>
            <a:r>
              <a:rPr lang="es-MX" b="1" u="sng" dirty="0"/>
              <a:t>A FUENTES EXTERNAS DE FINANCIAMIENTO.</a:t>
            </a:r>
          </a:p>
          <a:p>
            <a:pPr marL="0" indent="0" algn="just">
              <a:buNone/>
            </a:pPr>
            <a:endParaRPr lang="es-MX" b="1" u="sng" dirty="0"/>
          </a:p>
          <a:p>
            <a:pPr marL="0" indent="0" algn="just">
              <a:buNone/>
            </a:pPr>
            <a:r>
              <a:rPr lang="es-MX" dirty="0"/>
              <a:t>SON LAS QUE CONSTITUYEN LA PRINCIPAL FUENTE DE INGRESOS PARA LA ENTIDAD.</a:t>
            </a:r>
          </a:p>
          <a:p>
            <a:pPr marL="0" indent="0" algn="just">
              <a:buNone/>
            </a:pPr>
            <a:endParaRPr lang="es-MX" dirty="0"/>
          </a:p>
        </p:txBody>
      </p:sp>
    </p:spTree>
    <p:extLst>
      <p:ext uri="{BB962C8B-B14F-4D97-AF65-F5344CB8AC3E}">
        <p14:creationId xmlns:p14="http://schemas.microsoft.com/office/powerpoint/2010/main" val="1121847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just">
              <a:buNone/>
            </a:pPr>
            <a:endParaRPr lang="es-MX" dirty="0"/>
          </a:p>
          <a:p>
            <a:pPr marL="0" indent="0" algn="ctr">
              <a:buNone/>
            </a:pPr>
            <a:r>
              <a:rPr lang="es-MX" u="sng" dirty="0"/>
              <a:t>PRINCIPALES ACTIVIDADES DE OPERACIÓN:</a:t>
            </a:r>
          </a:p>
          <a:p>
            <a:pPr algn="just">
              <a:buAutoNum type="alphaUcPeriod"/>
            </a:pPr>
            <a:r>
              <a:rPr lang="es-MX" dirty="0"/>
              <a:t>COBROS EN EFECTIVO A CLIENTES (VENTAS)</a:t>
            </a:r>
          </a:p>
          <a:p>
            <a:pPr algn="just">
              <a:buAutoNum type="alphaUcPeriod"/>
            </a:pPr>
            <a:r>
              <a:rPr lang="es-MX" dirty="0"/>
              <a:t>COBROS EN EFECTIVO DERIVADOS DE REGALIAS, CUOTAS, COMISIONES Y OTROS INGRESOS.</a:t>
            </a:r>
          </a:p>
          <a:p>
            <a:pPr algn="just">
              <a:buAutoNum type="alphaUcPeriod"/>
            </a:pPr>
            <a:r>
              <a:rPr lang="es-MX" dirty="0"/>
              <a:t>PAGOS EN EFECTIVO A PROVEEDORES ( COMPRAS)</a:t>
            </a:r>
          </a:p>
          <a:p>
            <a:pPr algn="just">
              <a:buAutoNum type="alphaUcPeriod"/>
            </a:pPr>
            <a:r>
              <a:rPr lang="es-MX" dirty="0"/>
              <a:t>PAGOS EN EFECTIVO POR BENEFICIO A LOS EMPLEADOS</a:t>
            </a:r>
          </a:p>
          <a:p>
            <a:pPr algn="just">
              <a:buAutoNum type="alphaUcPeriod"/>
            </a:pPr>
            <a:r>
              <a:rPr lang="es-MX" dirty="0"/>
              <a:t>PAGOS O DEVOLUCIONES  EN EFECTIVO DE IMPUESTOS  A LA UTILIDAD (ISR)</a:t>
            </a:r>
          </a:p>
          <a:p>
            <a:pPr algn="just">
              <a:buAutoNum type="alphaUcPeriod"/>
            </a:pPr>
            <a:r>
              <a:rPr lang="es-MX" dirty="0"/>
              <a:t>CUALQUIER OTRO TIPO DE COBRO O PAGO EN EFECTIVO </a:t>
            </a:r>
          </a:p>
        </p:txBody>
      </p:sp>
    </p:spTree>
    <p:extLst>
      <p:ext uri="{BB962C8B-B14F-4D97-AF65-F5344CB8AC3E}">
        <p14:creationId xmlns:p14="http://schemas.microsoft.com/office/powerpoint/2010/main" val="258867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b="1" u="sng" dirty="0"/>
              <a:t>I.5.2. ACTIVIDADES DE INVERSION:</a:t>
            </a:r>
          </a:p>
          <a:p>
            <a:pPr marL="0" indent="0" algn="ctr">
              <a:buNone/>
            </a:pPr>
            <a:endParaRPr lang="es-MX" u="sng" dirty="0"/>
          </a:p>
          <a:p>
            <a:pPr marL="0" indent="0" algn="ctr">
              <a:buNone/>
            </a:pPr>
            <a:endParaRPr lang="es-MX" u="sng" dirty="0"/>
          </a:p>
          <a:p>
            <a:pPr marL="0" indent="0" algn="just">
              <a:buNone/>
            </a:pPr>
            <a:r>
              <a:rPr lang="es-MX" dirty="0"/>
              <a:t>LOS FLUJOS DE EFECTIVO RELACIONADOS CON LAS ACTIVIDADES DE INVERSION REPRESENTAN LA MEDIDA EN QUE LA ENTIDAD HA CANALIZADO RECURSOS, ESENCIALMENTE HACIA PARTIDAS QUE GENERAN INGRESOS Y FLUJOS DE EFECTIVO EN EL MEDIANO Y LARGO PLAZO</a:t>
            </a:r>
          </a:p>
          <a:p>
            <a:pPr marL="0" indent="0" algn="just">
              <a:buNone/>
            </a:pPr>
            <a:endParaRPr lang="es-MX" dirty="0"/>
          </a:p>
          <a:p>
            <a:pPr marL="0" indent="0" algn="just">
              <a:buNone/>
            </a:pPr>
            <a:endParaRPr lang="es-MX" dirty="0"/>
          </a:p>
        </p:txBody>
      </p:sp>
    </p:spTree>
    <p:extLst>
      <p:ext uri="{BB962C8B-B14F-4D97-AF65-F5344CB8AC3E}">
        <p14:creationId xmlns:p14="http://schemas.microsoft.com/office/powerpoint/2010/main" val="3747160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fontScale="92500"/>
          </a:bodyPr>
          <a:lstStyle/>
          <a:p>
            <a:pPr marL="0" indent="0" algn="ctr">
              <a:buNone/>
            </a:pPr>
            <a:r>
              <a:rPr lang="es-MX" u="sng" dirty="0"/>
              <a:t>PRINCIPALES ACTIVIDADES DE INVERSION:</a:t>
            </a:r>
          </a:p>
          <a:p>
            <a:pPr marL="0" indent="0" algn="just">
              <a:buNone/>
            </a:pPr>
            <a:endParaRPr lang="es-MX" dirty="0"/>
          </a:p>
          <a:p>
            <a:pPr marL="0" indent="0" algn="ctr">
              <a:buNone/>
            </a:pPr>
            <a:r>
              <a:rPr lang="es-MX" dirty="0"/>
              <a:t>SON LAS RELACIONADAS CON LA ADQUISICION Y LA DISPOSICION DE:</a:t>
            </a:r>
          </a:p>
          <a:p>
            <a:pPr marL="0" indent="0" algn="ctr">
              <a:buNone/>
            </a:pPr>
            <a:endParaRPr lang="es-MX" dirty="0"/>
          </a:p>
          <a:p>
            <a:pPr marL="0" indent="0" algn="just">
              <a:buNone/>
            </a:pPr>
            <a:r>
              <a:rPr lang="es-MX" dirty="0"/>
              <a:t>A). PROPIEDADES, PLANTA Y EQUIPO, ACTIVOS INTANGIBLES Y OTROS ACTIVOS DESTINADOS AL USO, A LA PRODUCCION DE BIENES O A LA PRESTACION DE SERVICIOS.</a:t>
            </a:r>
          </a:p>
          <a:p>
            <a:pPr marL="0" indent="0" algn="just">
              <a:buNone/>
            </a:pPr>
            <a:r>
              <a:rPr lang="es-MX" dirty="0"/>
              <a:t>B). INSTRUMENTOS FINANCIEROS DISPONIBLES PARA LA VENTA, ASI COMO LOS CONSERVADOS  A VENCIMIENTO</a:t>
            </a:r>
          </a:p>
          <a:p>
            <a:pPr marL="0" indent="0" algn="just">
              <a:buNone/>
            </a:pPr>
            <a:r>
              <a:rPr lang="es-MX" dirty="0"/>
              <a:t>C). INVERSIONES PERMANENTES EN INSTRUMENTOS FINANCIEROS DE CAPITAL</a:t>
            </a:r>
          </a:p>
          <a:p>
            <a:pPr marL="0" indent="0" algn="just">
              <a:buNone/>
            </a:pPr>
            <a:r>
              <a:rPr lang="es-MX" dirty="0"/>
              <a:t>D). ACTIVIDADES RELACIONADAS CON EL OTORGAMIENTO Y RECUPERACION DE PRESTAMOS QUE NO ESTEN RELACIONADAS CON LAS ACTIVIDADES DE OPERACIÓN.</a:t>
            </a:r>
          </a:p>
          <a:p>
            <a:pPr marL="0" indent="0" algn="just">
              <a:buNone/>
            </a:pPr>
            <a:endParaRPr lang="es-MX" dirty="0"/>
          </a:p>
        </p:txBody>
      </p:sp>
    </p:spTree>
    <p:extLst>
      <p:ext uri="{BB962C8B-B14F-4D97-AF65-F5344CB8AC3E}">
        <p14:creationId xmlns:p14="http://schemas.microsoft.com/office/powerpoint/2010/main" val="1553956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b="1" u="sng" dirty="0"/>
              <a:t>PRINCIPALES ACTIVIDADES DE INVERSION:</a:t>
            </a:r>
          </a:p>
          <a:p>
            <a:pPr marL="0" indent="0" algn="just">
              <a:buNone/>
            </a:pPr>
            <a:endParaRPr lang="es-MX" b="1" dirty="0"/>
          </a:p>
          <a:p>
            <a:pPr marL="0" indent="0" algn="just">
              <a:buNone/>
            </a:pPr>
            <a:r>
              <a:rPr lang="es-MX" dirty="0"/>
              <a:t>D). PAGOS EN LA COMPRA DE ACTIVOS FIJOS Y ACTIVOS INTANGIBLES</a:t>
            </a:r>
          </a:p>
          <a:p>
            <a:pPr marL="0" indent="0" algn="just">
              <a:buNone/>
            </a:pPr>
            <a:endParaRPr lang="es-MX" dirty="0"/>
          </a:p>
          <a:p>
            <a:pPr marL="0" indent="0" algn="just">
              <a:buNone/>
            </a:pPr>
            <a:r>
              <a:rPr lang="es-MX" dirty="0"/>
              <a:t>E). COBROS POR LA VENTA DE ACTIVOS FIJOS Y ACTIVOS INTANGIBLES</a:t>
            </a:r>
          </a:p>
          <a:p>
            <a:pPr marL="0" indent="0" algn="just">
              <a:buNone/>
            </a:pPr>
            <a:endParaRPr lang="es-MX" dirty="0"/>
          </a:p>
        </p:txBody>
      </p:sp>
    </p:spTree>
    <p:extLst>
      <p:ext uri="{BB962C8B-B14F-4D97-AF65-F5344CB8AC3E}">
        <p14:creationId xmlns:p14="http://schemas.microsoft.com/office/powerpoint/2010/main" val="4169071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fontScale="92500" lnSpcReduction="20000"/>
          </a:bodyPr>
          <a:lstStyle/>
          <a:p>
            <a:pPr marL="0" indent="0" algn="just">
              <a:buNone/>
            </a:pPr>
            <a:r>
              <a:rPr lang="es-MX" dirty="0"/>
              <a:t>ACTIVIDADES DE OPERACIÓN…………………………$ 11,500,000.00</a:t>
            </a:r>
          </a:p>
          <a:p>
            <a:pPr marL="0" indent="0" algn="just">
              <a:buNone/>
            </a:pPr>
            <a:r>
              <a:rPr lang="es-MX" dirty="0"/>
              <a:t>MAS:</a:t>
            </a:r>
          </a:p>
          <a:p>
            <a:pPr marL="0" indent="0" algn="just">
              <a:buNone/>
            </a:pPr>
            <a:r>
              <a:rPr lang="es-MX" dirty="0"/>
              <a:t>ACTIVIDADES DE INVERSION………………………….($       650,000.00)</a:t>
            </a:r>
          </a:p>
          <a:p>
            <a:pPr marL="0" indent="0" algn="just">
              <a:buNone/>
            </a:pPr>
            <a:r>
              <a:rPr lang="es-MX" dirty="0"/>
              <a:t>EFECTIVO EXCEDENTE PARA APLICAR EN </a:t>
            </a:r>
          </a:p>
          <a:p>
            <a:pPr marL="0" indent="0" algn="just">
              <a:buNone/>
            </a:pPr>
            <a:r>
              <a:rPr lang="es-MX" dirty="0"/>
              <a:t>ACTIVIDADES DE FINANCIAMIENTO…………………$    10,850,000.00</a:t>
            </a:r>
          </a:p>
          <a:p>
            <a:pPr marL="0" indent="0" algn="just">
              <a:buNone/>
            </a:pPr>
            <a:endParaRPr lang="es-MX" dirty="0"/>
          </a:p>
          <a:p>
            <a:pPr marL="0" indent="0" algn="just">
              <a:buNone/>
            </a:pPr>
            <a:r>
              <a:rPr lang="es-MX" dirty="0"/>
              <a:t>ACTIVIDADES DE OPERACIÓN…………………………$      500,000.00</a:t>
            </a:r>
          </a:p>
          <a:p>
            <a:pPr marL="0" indent="0" algn="just">
              <a:buNone/>
            </a:pPr>
            <a:r>
              <a:rPr lang="es-MX" dirty="0"/>
              <a:t>MAS:</a:t>
            </a:r>
          </a:p>
          <a:p>
            <a:pPr marL="0" indent="0" algn="just">
              <a:buNone/>
            </a:pPr>
            <a:r>
              <a:rPr lang="es-MX" dirty="0"/>
              <a:t>ACTIVIDADES DE INVERSION………………………….($       650,000.00)</a:t>
            </a:r>
          </a:p>
          <a:p>
            <a:pPr marL="0" indent="0" algn="just">
              <a:buNone/>
            </a:pPr>
            <a:r>
              <a:rPr lang="es-MX" dirty="0"/>
              <a:t>EFECTIVO A OBTENER DE  </a:t>
            </a:r>
          </a:p>
          <a:p>
            <a:pPr marL="0" indent="0" algn="just">
              <a:buNone/>
            </a:pPr>
            <a:r>
              <a:rPr lang="es-MX" dirty="0"/>
              <a:t>ACTIVIDADES DE FINANCIAMIENTO…………………$       150,000.00</a:t>
            </a:r>
          </a:p>
          <a:p>
            <a:pPr marL="0" indent="0" algn="just">
              <a:buNone/>
            </a:pPr>
            <a:endParaRPr lang="es-MX" dirty="0"/>
          </a:p>
          <a:p>
            <a:pPr marL="0" indent="0" algn="just">
              <a:buNone/>
            </a:pPr>
            <a:endParaRPr lang="es-MX" dirty="0"/>
          </a:p>
          <a:p>
            <a:pPr marL="0" indent="0" algn="just">
              <a:buNone/>
            </a:pPr>
            <a:endParaRPr lang="es-MX" dirty="0"/>
          </a:p>
          <a:p>
            <a:pPr marL="0" indent="0" algn="just">
              <a:buNone/>
            </a:pPr>
            <a:endParaRPr lang="es-MX" dirty="0"/>
          </a:p>
        </p:txBody>
      </p:sp>
    </p:spTree>
    <p:extLst>
      <p:ext uri="{BB962C8B-B14F-4D97-AF65-F5344CB8AC3E}">
        <p14:creationId xmlns:p14="http://schemas.microsoft.com/office/powerpoint/2010/main" val="155819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b="1" u="sng" dirty="0"/>
              <a:t>I.5.3.ACTIVIDADES DE FINANCIAMIENTO:</a:t>
            </a:r>
          </a:p>
          <a:p>
            <a:pPr marL="0" indent="0" algn="ctr">
              <a:buNone/>
            </a:pPr>
            <a:endParaRPr lang="es-MX" u="sng" dirty="0"/>
          </a:p>
          <a:p>
            <a:pPr marL="0" indent="0" algn="just">
              <a:buNone/>
            </a:pPr>
            <a:r>
              <a:rPr lang="es-MX" dirty="0"/>
              <a:t>AQUÍ SE MUESTRAN LOS FLUJOS DE EFECTIVO DESTINADOS A CUBRIR LAS NECESIDADES DE EFECTIVO DE LA ENTIDAD COMO CONSECUENCIA DE COMPROMISOS DERIVADOS DE SUS ACTIVIDADES DE OPERACIÓN E INVERSION. ASIMISMO, TAMBIEN SE MUESTRA LA CAPACIDAD DE LA ENTIDAD PARA RESTITUIR A SUS ACREEDORES FINANCIEROS Y A SUS PROPIETARIOS, LOS RECURSOS QUE CANALIZARON EN SU MOMENTO A LA ENTIDAD Y, EN SU CASO, PARA PAGARLES RENDIMIENTOS.</a:t>
            </a:r>
          </a:p>
        </p:txBody>
      </p:sp>
    </p:spTree>
    <p:extLst>
      <p:ext uri="{BB962C8B-B14F-4D97-AF65-F5344CB8AC3E}">
        <p14:creationId xmlns:p14="http://schemas.microsoft.com/office/powerpoint/2010/main" val="3319518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u="sng" dirty="0"/>
              <a:t>I.5.3.ACTIVIDADES DE FINANCIAMIENTO:</a:t>
            </a:r>
          </a:p>
          <a:p>
            <a:pPr marL="0" indent="0" algn="just">
              <a:buNone/>
            </a:pPr>
            <a:endParaRPr lang="es-MX" dirty="0"/>
          </a:p>
          <a:p>
            <a:pPr marL="0" indent="0" algn="just">
              <a:buNone/>
            </a:pPr>
            <a:r>
              <a:rPr lang="es-MX" dirty="0"/>
              <a:t>SON LAS RELACIONADAS  CON LA OBTENCION, ASI COMO CON LA RETRIBUCION Y RESARCIMIENTO DE FONDOS PROVENIENTES DE:</a:t>
            </a:r>
          </a:p>
          <a:p>
            <a:pPr marL="0" indent="0" algn="just">
              <a:buNone/>
            </a:pPr>
            <a:r>
              <a:rPr lang="es-MX" dirty="0"/>
              <a:t>A). LOS PROPIETARIOS DE LA ENTIDAD.</a:t>
            </a:r>
          </a:p>
          <a:p>
            <a:pPr marL="0" indent="0" algn="just">
              <a:buNone/>
            </a:pPr>
            <a:r>
              <a:rPr lang="es-MX" dirty="0"/>
              <a:t>B). ACREEDORES OTORGANTES DE FINANCIAMIENTO  QUE NO ESTAN RELACIONADOS CON LAS OPERACIONES HABITUALES DE SUMINISTROS Y BIENES Y SERVICIOS</a:t>
            </a:r>
          </a:p>
          <a:p>
            <a:pPr marL="0" indent="0" algn="just">
              <a:buNone/>
            </a:pPr>
            <a:r>
              <a:rPr lang="es-MX" dirty="0"/>
              <a:t>C). LA EMISION, POR PARTE DE LA ENTIDAD, DE INSTRUMENTOS DE DEUDA E INSTRUMENTOS DE CAPITAL DIFERENTE A LAS ACCIONES.</a:t>
            </a:r>
          </a:p>
        </p:txBody>
      </p:sp>
    </p:spTree>
    <p:extLst>
      <p:ext uri="{BB962C8B-B14F-4D97-AF65-F5344CB8AC3E}">
        <p14:creationId xmlns:p14="http://schemas.microsoft.com/office/powerpoint/2010/main" val="3963849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fontScale="92500" lnSpcReduction="20000"/>
          </a:bodyPr>
          <a:lstStyle/>
          <a:p>
            <a:pPr marL="0" indent="0" algn="ctr">
              <a:buNone/>
            </a:pPr>
            <a:r>
              <a:rPr lang="es-MX" u="sng" dirty="0"/>
              <a:t>PRINCIPALES ACTIVIDADES DE FINANCIAMIENTO:</a:t>
            </a:r>
          </a:p>
          <a:p>
            <a:pPr marL="0" indent="0" algn="just">
              <a:buNone/>
            </a:pPr>
            <a:endParaRPr lang="es-MX" dirty="0"/>
          </a:p>
          <a:p>
            <a:pPr marL="0" indent="0" algn="just">
              <a:buNone/>
            </a:pPr>
            <a:r>
              <a:rPr lang="es-MX" dirty="0"/>
              <a:t>A). COBROS EN EFECTIVO PROCEDENTES DE EMISION DE ACCIONES Y OTROS INSTRUMENTOS DE CAPITAL DE LA PROPIA ENTIDAD, NETOS DE LOS GASTOS DE EMISION RELATIVOS.</a:t>
            </a:r>
          </a:p>
          <a:p>
            <a:pPr marL="0" indent="0" algn="just">
              <a:buNone/>
            </a:pPr>
            <a:r>
              <a:rPr lang="es-MX" dirty="0"/>
              <a:t>B). PAGO EN EFECTIVO A LOS PROPIETARIOS POR REEMBOLSOS DE CAPITAL , PAGO DE DIVIDENDOS O RECOMPRA DE ACCIONES.</a:t>
            </a:r>
          </a:p>
          <a:p>
            <a:pPr marL="0" indent="0" algn="just">
              <a:buNone/>
            </a:pPr>
            <a:r>
              <a:rPr lang="es-MX" dirty="0"/>
              <a:t>C). COBROS EN EFECTIVO PROCEDENTES DE LA EMISION, POR PARTE DE LA ENTIDAD, DE INSTRUMENTOS DE DEUDA.</a:t>
            </a:r>
          </a:p>
          <a:p>
            <a:pPr marL="0" indent="0" algn="just">
              <a:buNone/>
            </a:pPr>
            <a:r>
              <a:rPr lang="es-MX" dirty="0"/>
              <a:t>D)REEMBOLSOS DE EFECTIVO DE LOS RECURSOS TOMADOS EN PRESTAMO DESCRITOS EN EL INCISO ANTERIOR.</a:t>
            </a:r>
          </a:p>
          <a:p>
            <a:pPr marL="0" indent="0" algn="just">
              <a:buNone/>
            </a:pPr>
            <a:r>
              <a:rPr lang="es-MX" dirty="0"/>
              <a:t>E)PAGOS EN EFECTIVO REALIZADOS POR LA ENTIDAD COMO ARRENDATARIA PARA REDUCIR LA DEUDA DE UN ARRENDAMIENTO CAPITALIZABLE U OTROS FINANCIAMIENTOS SIMILARES.</a:t>
            </a:r>
          </a:p>
        </p:txBody>
      </p:sp>
    </p:spTree>
    <p:extLst>
      <p:ext uri="{BB962C8B-B14F-4D97-AF65-F5344CB8AC3E}">
        <p14:creationId xmlns:p14="http://schemas.microsoft.com/office/powerpoint/2010/main" val="3300318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dirty="0"/>
              <a:t>I.6. METODOS PARA ELBORAR UN ESTADO DE FLUJO DE EFECTIVO:</a:t>
            </a:r>
          </a:p>
          <a:p>
            <a:pPr marL="0" indent="0" algn="ctr">
              <a:buNone/>
            </a:pPr>
            <a:endParaRPr lang="es-MX" dirty="0"/>
          </a:p>
          <a:p>
            <a:pPr marL="0" indent="0" algn="ctr">
              <a:buNone/>
            </a:pPr>
            <a:r>
              <a:rPr lang="es-MX" sz="3200" b="1" dirty="0"/>
              <a:t>I.6.1. METODO DIRECTO</a:t>
            </a:r>
          </a:p>
          <a:p>
            <a:pPr marL="0" indent="0" algn="ctr">
              <a:buNone/>
            </a:pPr>
            <a:endParaRPr lang="es-MX" sz="3200" b="1" dirty="0"/>
          </a:p>
          <a:p>
            <a:pPr marL="0" indent="0" algn="ctr">
              <a:buNone/>
            </a:pPr>
            <a:r>
              <a:rPr lang="es-MX" sz="3200" b="1" dirty="0"/>
              <a:t>I.6.2 METODO INDIRECTO</a:t>
            </a:r>
          </a:p>
        </p:txBody>
      </p:sp>
    </p:spTree>
    <p:extLst>
      <p:ext uri="{BB962C8B-B14F-4D97-AF65-F5344CB8AC3E}">
        <p14:creationId xmlns:p14="http://schemas.microsoft.com/office/powerpoint/2010/main" val="2596797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F2AA66-93AA-4248-84F9-98BEBBAB02A2}"/>
              </a:ext>
            </a:extLst>
          </p:cNvPr>
          <p:cNvSpPr>
            <a:spLocks noGrp="1"/>
          </p:cNvSpPr>
          <p:nvPr>
            <p:ph type="ctrTitle"/>
          </p:nvPr>
        </p:nvSpPr>
        <p:spPr>
          <a:xfrm>
            <a:off x="1619075" y="654341"/>
            <a:ext cx="7654928" cy="612397"/>
          </a:xfrm>
        </p:spPr>
        <p:txBody>
          <a:bodyPr/>
          <a:lstStyle/>
          <a:p>
            <a:pPr algn="ctr"/>
            <a:r>
              <a:rPr lang="es-MX" sz="2800" dirty="0"/>
              <a:t>I.ESTADO DE FLUJOS DE EFECTIVO</a:t>
            </a:r>
          </a:p>
        </p:txBody>
      </p:sp>
      <p:sp>
        <p:nvSpPr>
          <p:cNvPr id="3" name="Subtítulo 2">
            <a:extLst>
              <a:ext uri="{FF2B5EF4-FFF2-40B4-BE49-F238E27FC236}">
                <a16:creationId xmlns:a16="http://schemas.microsoft.com/office/drawing/2014/main" id="{999093BF-72B1-4C74-BC31-0BC693ACFFFD}"/>
              </a:ext>
            </a:extLst>
          </p:cNvPr>
          <p:cNvSpPr>
            <a:spLocks noGrp="1"/>
          </p:cNvSpPr>
          <p:nvPr>
            <p:ph type="subTitle" idx="1"/>
          </p:nvPr>
        </p:nvSpPr>
        <p:spPr>
          <a:xfrm>
            <a:off x="1786855" y="1434517"/>
            <a:ext cx="7487148" cy="3713215"/>
          </a:xfrm>
        </p:spPr>
        <p:txBody>
          <a:bodyPr>
            <a:normAutofit/>
          </a:bodyPr>
          <a:lstStyle/>
          <a:p>
            <a:pPr algn="ctr"/>
            <a:r>
              <a:rPr lang="es-MX" u="sng" dirty="0">
                <a:solidFill>
                  <a:schemeClr val="tx1"/>
                </a:solidFill>
              </a:rPr>
              <a:t>OBJETIVO DEL CURSO:</a:t>
            </a:r>
          </a:p>
          <a:p>
            <a:endParaRPr lang="es-MX" dirty="0">
              <a:solidFill>
                <a:schemeClr val="tx1"/>
              </a:solidFill>
            </a:endParaRPr>
          </a:p>
          <a:p>
            <a:pPr algn="just"/>
            <a:r>
              <a:rPr lang="es-MX" dirty="0">
                <a:solidFill>
                  <a:schemeClr val="tx1"/>
                </a:solidFill>
              </a:rPr>
              <a:t>QUE EL PARTICIPANTE OBTENGA LOS CONOCIMIENTOS NECESARIO QUE LE PERMITAN ELABORAR EN FORMA PRACTICA,TANTO  EL ESTADO DE FLUJOS DE EFECTIVO,COMO EL  ESTADO DE CAMBIOS EN EL CAPITAL CONTABLE, MEDIANTE EL ESTUDIO DE LAS NORMAS DE INFORMACION FINANCIERA CON LA FINALIDAD DE PODER PLASMAR, EN FORMA CORRECTA, DICHAS CIFRAS EN LA DECLARACION ANUAL DE PERSONAS MORALES 2022.</a:t>
            </a:r>
          </a:p>
        </p:txBody>
      </p:sp>
    </p:spTree>
    <p:extLst>
      <p:ext uri="{BB962C8B-B14F-4D97-AF65-F5344CB8AC3E}">
        <p14:creationId xmlns:p14="http://schemas.microsoft.com/office/powerpoint/2010/main" val="2595766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3200" b="1" u="sng" dirty="0"/>
              <a:t>I.6.1.METODO DIRECTO:</a:t>
            </a:r>
          </a:p>
          <a:p>
            <a:pPr marL="0" indent="0" algn="just">
              <a:buNone/>
            </a:pPr>
            <a:r>
              <a:rPr lang="es-MX" sz="1600" b="1" dirty="0"/>
              <a:t>ES EL QUE UTILIZA DIRECTAMENTE LOS REGISTROS CONTABLES DE LA EMPRESA CON RESPECTO A LAS PARTIDAS  QUE SE AFECTARON POR ENTRADAS O SALIDAS  DE EFECTIVO. ADEMAS, SE MODIFICAN LAS PARTIDAS DEL ESTADO DE RESULTADOS INTEGRAL.</a:t>
            </a:r>
          </a:p>
          <a:p>
            <a:pPr marL="0" indent="0" algn="just">
              <a:buNone/>
            </a:pPr>
            <a:r>
              <a:rPr lang="es-MX" sz="1600" b="1" dirty="0"/>
              <a:t>ESTE METODO DEBE DE PRESENTAR POR SEPARADO LAS ACTIVIDADES DE  OPERACIÓN SIGUIENTES:</a:t>
            </a:r>
          </a:p>
          <a:p>
            <a:pPr algn="just">
              <a:buFont typeface="Arial" panose="020B0604020202020204" pitchFamily="34" charset="0"/>
              <a:buChar char="•"/>
            </a:pPr>
            <a:r>
              <a:rPr lang="es-MX" sz="1600" b="1" dirty="0"/>
              <a:t>COBROS EN EFECTIVO A CLIENTES.</a:t>
            </a:r>
          </a:p>
          <a:p>
            <a:pPr algn="just">
              <a:buFont typeface="Arial" panose="020B0604020202020204" pitchFamily="34" charset="0"/>
              <a:buChar char="•"/>
            </a:pPr>
            <a:r>
              <a:rPr lang="es-MX" sz="1600" b="1" dirty="0"/>
              <a:t>PAGOS EN EFECTIVO A PROVEEDORES DE BIENES Y SERVICIOS.</a:t>
            </a:r>
          </a:p>
          <a:p>
            <a:pPr algn="just">
              <a:buFont typeface="Arial" panose="020B0604020202020204" pitchFamily="34" charset="0"/>
              <a:buChar char="•"/>
            </a:pPr>
            <a:r>
              <a:rPr lang="es-MX" sz="1600" b="1" dirty="0"/>
              <a:t>PAGO EN EFECTIVO A LOS EMPLEADOS</a:t>
            </a:r>
          </a:p>
          <a:p>
            <a:pPr algn="just">
              <a:buFont typeface="Arial" panose="020B0604020202020204" pitchFamily="34" charset="0"/>
              <a:buChar char="•"/>
            </a:pPr>
            <a:r>
              <a:rPr lang="es-MX" sz="1600" b="1" dirty="0"/>
              <a:t>PAGOS O COBROS EN EFECTIVO A LOS IMPUESTOS A LA UTILIDAD </a:t>
            </a:r>
          </a:p>
          <a:p>
            <a:pPr marL="0" indent="0" algn="ctr">
              <a:buNone/>
            </a:pPr>
            <a:endParaRPr lang="es-MX" sz="3200" b="1" dirty="0"/>
          </a:p>
        </p:txBody>
      </p:sp>
    </p:spTree>
    <p:extLst>
      <p:ext uri="{BB962C8B-B14F-4D97-AF65-F5344CB8AC3E}">
        <p14:creationId xmlns:p14="http://schemas.microsoft.com/office/powerpoint/2010/main" val="1472254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3200" b="1" u="sng" dirty="0"/>
              <a:t>I.6.2. METODO INDIRECTO:</a:t>
            </a:r>
          </a:p>
          <a:p>
            <a:pPr marL="0" indent="0" algn="just">
              <a:buNone/>
            </a:pPr>
            <a:r>
              <a:rPr lang="es-MX" sz="1700" b="1" dirty="0"/>
              <a:t>ES EL PARTE DE LA UTILIDAD O PERDIDA ANTES DE IMPUESTOS A LA UTILIDAD. LAS ACTIVIDADES DE INVERSION Y FINANCIAMIENTO SE PRESENTAN EN FORMA SEPARADA.</a:t>
            </a:r>
          </a:p>
          <a:p>
            <a:pPr marL="0" indent="0" algn="just">
              <a:buNone/>
            </a:pPr>
            <a:r>
              <a:rPr lang="es-MX" sz="1700" b="1" dirty="0"/>
              <a:t>DENTRO DE LAS ACTIVIDADES DE INVERSION, SE CONSIDERAN LAS DEPRECIACIONES Y LA UTILIDAD O PERDIDA  EN VENTA DE PROPIEDAD, PLANTA Y EQUIPO, AMORTIZACION DE INTANGIBLES, LAS PERDIDAS POR DETERIORO DE ACTIVOS, ENTRE OTROS.</a:t>
            </a:r>
          </a:p>
          <a:p>
            <a:pPr marL="0" indent="0" algn="just">
              <a:buNone/>
            </a:pPr>
            <a:r>
              <a:rPr lang="es-MX" sz="1700" b="1" dirty="0"/>
              <a:t>COMO PARTE DE LAS ACTIVIDADES DE FINANCIAMIENTO SE INCLUYEN LOS INTERESES A CARGO SOBRE PRESTAMOS BANCARIOS.</a:t>
            </a:r>
          </a:p>
        </p:txBody>
      </p:sp>
    </p:spTree>
    <p:extLst>
      <p:ext uri="{BB962C8B-B14F-4D97-AF65-F5344CB8AC3E}">
        <p14:creationId xmlns:p14="http://schemas.microsoft.com/office/powerpoint/2010/main" val="2452620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fontScale="92500" lnSpcReduction="10000"/>
          </a:bodyPr>
          <a:lstStyle/>
          <a:p>
            <a:pPr marL="0" indent="0" algn="ctr">
              <a:buNone/>
            </a:pPr>
            <a:r>
              <a:rPr lang="es-MX" b="1" u="sng" dirty="0"/>
              <a:t>I.7. NORMAS DE REVELACION:</a:t>
            </a:r>
          </a:p>
          <a:p>
            <a:pPr marL="0" indent="0" algn="just">
              <a:buNone/>
            </a:pPr>
            <a:endParaRPr lang="es-MX" dirty="0"/>
          </a:p>
          <a:p>
            <a:pPr marL="0" indent="0" algn="just">
              <a:buNone/>
            </a:pPr>
            <a:r>
              <a:rPr lang="es-MX" dirty="0"/>
              <a:t>DEBE DE REVELARSE INFORMACION QUE </a:t>
            </a:r>
            <a:r>
              <a:rPr lang="es-MX" b="1" u="sng" dirty="0"/>
              <a:t>AYUDE  A COMPRENDER SU SITUACION FINANCIERA Y LIQUIDEZ</a:t>
            </a:r>
            <a:r>
              <a:rPr lang="es-MX" dirty="0"/>
              <a:t>. POR LO TANTO, EN NOTAS A LOS ESTADOS FINANCIEROS DEBE REVELARSE LO SIGUIENTE:</a:t>
            </a:r>
          </a:p>
          <a:p>
            <a:pPr marL="0" indent="0" algn="just">
              <a:buNone/>
            </a:pPr>
            <a:r>
              <a:rPr lang="es-MX" dirty="0"/>
              <a:t>A). CUANDO LOS FLUJOS DE EFECTIVO RELACIONADOS CON LOS IMPUESTOS A LA ENTIDAD HAYAN QUEDADO SEGREGADOS  EN LOS DISTINTOS GRUPOS DE ACTIVIDADES DENTRO DEL ESTADO DE FLUJOS DE EFECTIVO, DEBEN REVELARSE LOS FLUOS TOTALES POR DICHOS CONCEPTOS.</a:t>
            </a:r>
          </a:p>
          <a:p>
            <a:pPr marL="0" indent="0" algn="just">
              <a:buNone/>
            </a:pPr>
            <a:r>
              <a:rPr lang="es-MX" dirty="0"/>
              <a:t>B). EL IMPORTE DE LOS PRESTAMOS NO UTILIZADOS  QUE PUEDAN ESTAR DISPONIBLES PARA LAS ACTIVIDADES DE OPERACIÓN O PARA EL PAGO DE OPERACIONES DE INVERSION O DE FINANCIAMIENTO, INDICANDO LAS RESTRICCIONES SOBRE EL USO DE LOS FONDOS PROVENIENTES DE DICHOS PRESTAMOS.</a:t>
            </a:r>
          </a:p>
        </p:txBody>
      </p:sp>
    </p:spTree>
    <p:extLst>
      <p:ext uri="{BB962C8B-B14F-4D97-AF65-F5344CB8AC3E}">
        <p14:creationId xmlns:p14="http://schemas.microsoft.com/office/powerpoint/2010/main" val="3433786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fontScale="85000" lnSpcReduction="20000"/>
          </a:bodyPr>
          <a:lstStyle/>
          <a:p>
            <a:pPr marL="0" indent="0" algn="ctr">
              <a:buNone/>
            </a:pPr>
            <a:r>
              <a:rPr lang="es-MX" b="1" u="sng" dirty="0"/>
              <a:t>I.7. NORMAS DE REVELACION:</a:t>
            </a:r>
          </a:p>
          <a:p>
            <a:pPr marL="0" indent="0" algn="just">
              <a:buNone/>
            </a:pPr>
            <a:r>
              <a:rPr lang="es-MX" b="1" dirty="0"/>
              <a:t>C).LAS OPERACIONES RELEVANTES, DE INVERSION Y FINANCIAMIENTO, QUE NO HAYAN REQUERIDO EL USO DE EFECTIVO O EQUIVALANTES DE EFECTIVO.</a:t>
            </a:r>
          </a:p>
          <a:p>
            <a:pPr marL="0" indent="0" algn="just">
              <a:buNone/>
            </a:pPr>
            <a:r>
              <a:rPr lang="es-MX" b="1" dirty="0"/>
              <a:t>D). LOS IMPORTES TOTALES DE FLUJOS DE EFECTIVO DE ACTIVIDADES DE OPERACION, DE INVERSION Y DE FINANCIAMIENTO DE CADA UNO DE LOS SEGMENTOS DE NEGOCIO CONSIDERADOS PARA ELABORAR LOS ESTADOS FINANCIEROS; ESTA REVELACION ES EXIGIDA PARA LAS ENTIDADES QUE DEBEN PRESENTAR INFORMACION FINANCIERA POR SEGMENTOS CON BASE EN LA NIF  PARTICULAR RELATIVA  A INFORMACION POR SEGMENTOS.</a:t>
            </a:r>
          </a:p>
          <a:p>
            <a:pPr marL="0" indent="0" algn="just">
              <a:buNone/>
            </a:pPr>
            <a:r>
              <a:rPr lang="es-MX" b="1" dirty="0"/>
              <a:t>E). EL IMPORTE TOTAL DE FLUJOS DE EFECTIVO QUE REPRESENTAN EXCEDENTES PARA FUTURAS INVERSIONES O PARA PAGO DE FINANCIAMIENTOS O RENDIMIENTOS A LOS ACCIONISTAS; ASI COMO, AQUELLOS QUE REPRESENTAN INCREMENTOS EN LA CAPACIDAD DE OPERACIÓN, SEPARADO DE LOS FLUJOS DE EFECTIVO QUE ESENCIALMENTE SE REQUIEREN  PARA MANTENER LA CAPACIDAD DE OPERACIÓN DE LA ENTIDAD.</a:t>
            </a:r>
          </a:p>
          <a:p>
            <a:pPr marL="0" indent="0" algn="just">
              <a:buNone/>
            </a:pPr>
            <a:r>
              <a:rPr lang="es-MX" b="1" dirty="0"/>
              <a:t>ESTA INFORMACION PERMITE A LOS USUARIOS  JUZGAR SI LA ENTIDAD PUEDE ESTAR PERJUDICANDO SU RENDIMIENTO FUTURO A CAMBIO DE MEJORAR, EN EL PRESENTE SU LIQUIDEZ Y LA DISTRIBUCION DE GANANCIAS A SUS PROPIETARIOS; Y </a:t>
            </a:r>
          </a:p>
        </p:txBody>
      </p:sp>
    </p:spTree>
    <p:extLst>
      <p:ext uri="{BB962C8B-B14F-4D97-AF65-F5344CB8AC3E}">
        <p14:creationId xmlns:p14="http://schemas.microsoft.com/office/powerpoint/2010/main" val="714694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lnSpcReduction="10000"/>
          </a:bodyPr>
          <a:lstStyle/>
          <a:p>
            <a:pPr marL="0" indent="0" algn="ctr">
              <a:buNone/>
            </a:pPr>
            <a:r>
              <a:rPr lang="es-MX" b="1" u="sng" dirty="0"/>
              <a:t>I.7. NORMAS DE REVELACION:</a:t>
            </a:r>
          </a:p>
          <a:p>
            <a:pPr marL="0" indent="0" algn="just">
              <a:buNone/>
            </a:pPr>
            <a:r>
              <a:rPr lang="es-MX" b="1" dirty="0"/>
              <a:t>F). LOS CAMBIOS RELEVANTES, HAYAN REQUERIDO O NO EL USO DE EFECTIVO O EQUIVALENTES DE EFECTIVO, EN PASIVOS CONSIDERADOS COMO PARTE DE LAS ACTIVIDADES DE FINANCIAMIENTO, PREFERENTEMENTE DEBE PRESENTARSE EL MOVIMIENTO DE LOS SALDOS INICIAL Y FINAL  DE DICHAS PARTIDAS MOSTRANDO LO SIGUIENTE:</a:t>
            </a:r>
          </a:p>
          <a:p>
            <a:pPr algn="just">
              <a:buFont typeface="Arial" panose="020B0604020202020204" pitchFamily="34" charset="0"/>
              <a:buChar char="•"/>
            </a:pPr>
            <a:r>
              <a:rPr lang="es-MX" b="1" dirty="0"/>
              <a:t>CAMBIO DE LOS FLUJOS DE EFECTIVO</a:t>
            </a:r>
          </a:p>
          <a:p>
            <a:pPr algn="just">
              <a:buFont typeface="Arial" panose="020B0604020202020204" pitchFamily="34" charset="0"/>
              <a:buChar char="•"/>
            </a:pPr>
            <a:r>
              <a:rPr lang="es-MX" b="1" dirty="0"/>
              <a:t>CAMBIOS DERIVADOS DE OBTNER O PERDER CONTROL DE SUBSIDIARIAS Y OTROS NEGOCIOS.</a:t>
            </a:r>
          </a:p>
          <a:p>
            <a:pPr algn="just">
              <a:buFont typeface="Arial" panose="020B0604020202020204" pitchFamily="34" charset="0"/>
              <a:buChar char="•"/>
            </a:pPr>
            <a:r>
              <a:rPr lang="es-MX" b="1" dirty="0"/>
              <a:t>EL EFECTO DE CAMBIOS POR FLUCTUACIONES CAMBIARIAS.</a:t>
            </a:r>
          </a:p>
          <a:p>
            <a:pPr algn="just">
              <a:buFont typeface="Arial" panose="020B0604020202020204" pitchFamily="34" charset="0"/>
              <a:buChar char="•"/>
            </a:pPr>
            <a:r>
              <a:rPr lang="es-MX" b="1" dirty="0"/>
              <a:t>CAMBIOS EN SU VALOR RAZONABLE</a:t>
            </a:r>
          </a:p>
          <a:p>
            <a:pPr algn="just">
              <a:buFont typeface="Arial" panose="020B0604020202020204" pitchFamily="34" charset="0"/>
              <a:buChar char="•"/>
            </a:pPr>
            <a:r>
              <a:rPr lang="es-MX" b="1" dirty="0"/>
              <a:t>OTROS CAMBIOS CONSIDERADOS RELEVANTES</a:t>
            </a:r>
          </a:p>
          <a:p>
            <a:pPr algn="ctr">
              <a:buFont typeface="Arial" panose="020B0604020202020204" pitchFamily="34" charset="0"/>
              <a:buChar char="•"/>
            </a:pPr>
            <a:endParaRPr lang="es-MX" b="1" u="sng" dirty="0"/>
          </a:p>
        </p:txBody>
      </p:sp>
    </p:spTree>
    <p:extLst>
      <p:ext uri="{BB962C8B-B14F-4D97-AF65-F5344CB8AC3E}">
        <p14:creationId xmlns:p14="http://schemas.microsoft.com/office/powerpoint/2010/main" val="2783957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endParaRPr lang="es-MX" b="1" u="sng" dirty="0"/>
          </a:p>
          <a:p>
            <a:pPr marL="0" indent="0" algn="ctr">
              <a:buNone/>
            </a:pPr>
            <a:endParaRPr lang="es-MX" b="1" u="sng" dirty="0"/>
          </a:p>
          <a:p>
            <a:pPr marL="0" indent="0" algn="ctr">
              <a:buNone/>
            </a:pPr>
            <a:r>
              <a:rPr lang="es-MX" sz="3600" b="1" u="sng" dirty="0"/>
              <a:t>I.8.  ANALISIS DE LOS CONCEPTOS QUE INCLUYE EL ESTADO DE FLUJOS DE EFECTIVO D ELA DECLARACION ANUAL PERSONAS MORALES 2022</a:t>
            </a:r>
          </a:p>
        </p:txBody>
      </p:sp>
    </p:spTree>
    <p:extLst>
      <p:ext uri="{BB962C8B-B14F-4D97-AF65-F5344CB8AC3E}">
        <p14:creationId xmlns:p14="http://schemas.microsoft.com/office/powerpoint/2010/main" val="3135890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b="1" u="sng" dirty="0"/>
              <a:t>I.9 INFORMACION NECESARIA  PARA ELABORAR EL ESTADO DE FLUJOS DE EFECTIVO</a:t>
            </a:r>
          </a:p>
          <a:p>
            <a:pPr marL="0" indent="0" algn="ctr">
              <a:buNone/>
            </a:pPr>
            <a:endParaRPr lang="es-MX" b="1" u="sng" dirty="0"/>
          </a:p>
          <a:p>
            <a:pPr algn="just">
              <a:buAutoNum type="arabicPeriod"/>
            </a:pPr>
            <a:r>
              <a:rPr lang="es-MX" dirty="0"/>
              <a:t>ESTADO DE SITUACION FINANCIERA( BALANCE GENERAL) DEL AÑO POR EL QUE SE ESTA GENERANDO EL ESTADO DE FLUJO DE EFECTIVO ( 2022) DEL EJERCICIO ANTERIOR 2021, EN FORMA DE REPORTE.</a:t>
            </a:r>
          </a:p>
          <a:p>
            <a:pPr marL="0" indent="0" algn="just">
              <a:buNone/>
            </a:pPr>
            <a:endParaRPr lang="es-MX" dirty="0"/>
          </a:p>
          <a:p>
            <a:pPr algn="just">
              <a:buAutoNum type="arabicPeriod"/>
            </a:pPr>
            <a:r>
              <a:rPr lang="es-MX" dirty="0"/>
              <a:t>ESTADO DE RESULTADOS 2022 Y 2021</a:t>
            </a:r>
          </a:p>
          <a:p>
            <a:pPr marL="0" indent="0" algn="just">
              <a:buNone/>
            </a:pPr>
            <a:endParaRPr lang="es-MX" dirty="0"/>
          </a:p>
        </p:txBody>
      </p:sp>
    </p:spTree>
    <p:extLst>
      <p:ext uri="{BB962C8B-B14F-4D97-AF65-F5344CB8AC3E}">
        <p14:creationId xmlns:p14="http://schemas.microsoft.com/office/powerpoint/2010/main" val="1201915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1700" b="1" dirty="0"/>
              <a:t>I.10. CONSEJOS PARA  LA ELABORACION DE UN ESTADO DE FLUJOS DE EFECTIVO:</a:t>
            </a:r>
          </a:p>
          <a:p>
            <a:pPr marL="0" indent="0" algn="ctr">
              <a:buNone/>
            </a:pPr>
            <a:endParaRPr lang="es-MX" sz="1700" b="1" dirty="0"/>
          </a:p>
          <a:p>
            <a:pPr algn="just">
              <a:buFont typeface="Arial" panose="020B0604020202020204" pitchFamily="34" charset="0"/>
              <a:buChar char="•"/>
            </a:pPr>
            <a:r>
              <a:rPr lang="es-MX" sz="1700" b="1" dirty="0"/>
              <a:t>TODOS LOS AJUSTES QUE SE LLEGUEN A REALIZAR EN LA CONTABILIDAD, DEBEN ESTAR SOLIDAMENTE SUSTENTADOS ( NO INVENTAR AJUSTES).</a:t>
            </a:r>
          </a:p>
          <a:p>
            <a:pPr algn="just">
              <a:buFont typeface="Arial" panose="020B0604020202020204" pitchFamily="34" charset="0"/>
              <a:buChar char="•"/>
            </a:pPr>
            <a:r>
              <a:rPr lang="es-MX" sz="1700" b="1" dirty="0"/>
              <a:t>ES POSIBLE QUE EN ALGUNA CUENTA O CUENTAS TENGAMOS DIFERENCIAS DE MAXIMO 1 O 2 PESOS. CUALQUIER OTRA DIFERENCIA  SE SUGIERE NO CUADRAR EL ESTADO DE FLUJOS DE EFECTIVO.</a:t>
            </a:r>
          </a:p>
          <a:p>
            <a:pPr algn="just">
              <a:buFont typeface="Arial" panose="020B0604020202020204" pitchFamily="34" charset="0"/>
              <a:buChar char="•"/>
            </a:pPr>
            <a:r>
              <a:rPr lang="es-MX" sz="1700" b="1" dirty="0"/>
              <a:t>SI TENGO UNA CONTABILIDAD REALIZADA CONFORME A LAS NIF, SIN DUDA ALGUNA QUE NO SE TENDRA NINGUNA DIFICULTAD PARA  ELABORAR EL ESTADO DE FLUJOS DE EFECTIVO.</a:t>
            </a:r>
          </a:p>
        </p:txBody>
      </p:sp>
    </p:spTree>
    <p:extLst>
      <p:ext uri="{BB962C8B-B14F-4D97-AF65-F5344CB8AC3E}">
        <p14:creationId xmlns:p14="http://schemas.microsoft.com/office/powerpoint/2010/main" val="3425186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1700" b="1" u="sng" dirty="0"/>
              <a:t>I.11. CASO PRACTICO:</a:t>
            </a:r>
          </a:p>
          <a:p>
            <a:pPr marL="0" indent="0" algn="ctr">
              <a:buNone/>
            </a:pPr>
            <a:endParaRPr lang="es-MX" sz="1700" b="1" dirty="0"/>
          </a:p>
          <a:p>
            <a:pPr marL="0" indent="0" algn="ctr">
              <a:buNone/>
            </a:pPr>
            <a:r>
              <a:rPr lang="es-MX" sz="1700" b="1" dirty="0"/>
              <a:t>ELABORACION DE ESTADO DE FLUJOS DE EFECTIVO EJERCICIO 2022 Y 2021:</a:t>
            </a:r>
          </a:p>
          <a:p>
            <a:pPr marL="0" indent="0" algn="ctr">
              <a:buNone/>
            </a:pPr>
            <a:r>
              <a:rPr lang="es-MX" sz="1700" b="1" dirty="0"/>
              <a:t>DOCUMENTOS NECESARIOS  PARA APLICACIÓN METODO INDIRECTO EJERCICIO 2022 Y 2021:</a:t>
            </a:r>
          </a:p>
          <a:p>
            <a:pPr marL="0" indent="0">
              <a:buNone/>
            </a:pPr>
            <a:endParaRPr lang="es-MX" sz="1700" b="1" dirty="0"/>
          </a:p>
          <a:p>
            <a:pPr>
              <a:buAutoNum type="arabicPeriod"/>
            </a:pPr>
            <a:r>
              <a:rPr lang="es-MX" sz="1700" b="1" dirty="0"/>
              <a:t>ESTADO DE SITUACION FINANCIERA EN FORMA DE REPORTE 2022, 2021 Y 2020.</a:t>
            </a:r>
          </a:p>
          <a:p>
            <a:pPr marL="0" indent="0">
              <a:buNone/>
            </a:pPr>
            <a:endParaRPr lang="es-MX" sz="1700" b="1" dirty="0"/>
          </a:p>
          <a:p>
            <a:pPr>
              <a:buAutoNum type="arabicPeriod"/>
            </a:pPr>
            <a:r>
              <a:rPr lang="es-MX" sz="1700" b="1" dirty="0"/>
              <a:t>ESTADO DE RESULTADOS INTEGRAL 2022 Y 2021.</a:t>
            </a:r>
          </a:p>
          <a:p>
            <a:pPr marL="0" indent="0">
              <a:buNone/>
            </a:pPr>
            <a:endParaRPr lang="es-MX" sz="1700" b="1" dirty="0"/>
          </a:p>
          <a:p>
            <a:pPr marL="0" indent="0" algn="ctr">
              <a:buNone/>
            </a:pPr>
            <a:endParaRPr lang="es-MX" sz="1700" b="1" dirty="0"/>
          </a:p>
        </p:txBody>
      </p:sp>
    </p:spTree>
    <p:extLst>
      <p:ext uri="{BB962C8B-B14F-4D97-AF65-F5344CB8AC3E}">
        <p14:creationId xmlns:p14="http://schemas.microsoft.com/office/powerpoint/2010/main" val="4156630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1700" b="1" dirty="0"/>
              <a:t>CASO PRACTICO:</a:t>
            </a:r>
          </a:p>
          <a:p>
            <a:pPr marL="0" indent="0" algn="ctr">
              <a:buNone/>
            </a:pPr>
            <a:endParaRPr lang="es-MX" sz="1700" b="1" dirty="0"/>
          </a:p>
          <a:p>
            <a:pPr marL="0" indent="0" algn="ctr">
              <a:buNone/>
            </a:pPr>
            <a:r>
              <a:rPr lang="es-MX" sz="1700" b="1" dirty="0"/>
              <a:t>ELABORACION DE ESTADO DE FLUJOS DE EFECTIVO EJERCICIO 2022 Y 2021:</a:t>
            </a:r>
          </a:p>
          <a:p>
            <a:pPr marL="0" indent="0" algn="ctr">
              <a:buNone/>
            </a:pPr>
            <a:r>
              <a:rPr lang="es-MX" sz="1700" b="1" dirty="0"/>
              <a:t>DATOS ADICIONALES PARA APLICACIÓN METODO INDIRECTO EJERCICIO 2022:</a:t>
            </a:r>
          </a:p>
          <a:p>
            <a:pPr marL="0" indent="0" algn="ctr">
              <a:buNone/>
            </a:pPr>
            <a:endParaRPr lang="es-MX" sz="1700" b="1" dirty="0"/>
          </a:p>
          <a:p>
            <a:pPr marL="0" indent="0">
              <a:buNone/>
            </a:pPr>
            <a:r>
              <a:rPr lang="es-MX" sz="1700" b="1" dirty="0"/>
              <a:t>DEPRECIACION Y AMORTIZACION CONTABLE……….$ 8,359,688.00</a:t>
            </a:r>
          </a:p>
          <a:p>
            <a:pPr marL="0" indent="0">
              <a:buNone/>
            </a:pPr>
            <a:endParaRPr lang="es-MX" sz="1700" b="1" dirty="0"/>
          </a:p>
          <a:p>
            <a:pPr marL="0" indent="0" algn="ctr">
              <a:buNone/>
            </a:pPr>
            <a:endParaRPr lang="es-MX" sz="1700" b="1" dirty="0"/>
          </a:p>
        </p:txBody>
      </p:sp>
    </p:spTree>
    <p:extLst>
      <p:ext uri="{BB962C8B-B14F-4D97-AF65-F5344CB8AC3E}">
        <p14:creationId xmlns:p14="http://schemas.microsoft.com/office/powerpoint/2010/main" val="2560674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lstStyle/>
          <a:p>
            <a:pPr marL="0" indent="0" algn="ctr">
              <a:buNone/>
            </a:pPr>
            <a:r>
              <a:rPr lang="es-MX" b="1" u="sng" dirty="0"/>
              <a:t>I.1. ANTECEDENTES</a:t>
            </a:r>
          </a:p>
          <a:p>
            <a:pPr marL="0" indent="0">
              <a:buNone/>
            </a:pPr>
            <a:endParaRPr lang="es-MX" dirty="0"/>
          </a:p>
          <a:p>
            <a:pPr marL="0" indent="0">
              <a:buNone/>
            </a:pPr>
            <a:r>
              <a:rPr lang="es-MX" dirty="0"/>
              <a:t>EN EL AÑO 1990 ENTRO EN VIGOR EL BOLETIN B-12 ESTADO DE CAMBIOS EN LA SITUACION FINANCIERA EL CUAL ESTUVO VIGENTE HASTA EL 31 DE  DICIEMBRE DE 2007.</a:t>
            </a:r>
          </a:p>
          <a:p>
            <a:pPr marL="0" indent="0">
              <a:buNone/>
            </a:pPr>
            <a:r>
              <a:rPr lang="es-MX" dirty="0"/>
              <a:t>EL 01 DE ENERO DE 2008 ENTRO EN VIGOR LA NIF B-2 ESTADO DE FLUJOS DE EFECTIVO</a:t>
            </a:r>
          </a:p>
          <a:p>
            <a:pPr marL="0" indent="0">
              <a:buNone/>
            </a:pPr>
            <a:r>
              <a:rPr lang="es-MX" dirty="0"/>
              <a:t>EL ESTADO DE FLUJOS DE EFECTIVO ESTA REGULADO POR LA NORMA DE INFORMACION FINANCIERA (NIF) B-2</a:t>
            </a:r>
          </a:p>
        </p:txBody>
      </p:sp>
    </p:spTree>
    <p:extLst>
      <p:ext uri="{BB962C8B-B14F-4D97-AF65-F5344CB8AC3E}">
        <p14:creationId xmlns:p14="http://schemas.microsoft.com/office/powerpoint/2010/main" val="4228515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1700" b="1" u="sng" dirty="0"/>
              <a:t>I.11. MANEJO DE SIGNOS:</a:t>
            </a:r>
          </a:p>
          <a:p>
            <a:pPr marL="0" indent="0" algn="ctr">
              <a:buNone/>
            </a:pPr>
            <a:endParaRPr lang="es-MX" sz="1700" b="1" dirty="0"/>
          </a:p>
          <a:p>
            <a:pPr marL="0" indent="0" algn="ctr">
              <a:buNone/>
            </a:pPr>
            <a:r>
              <a:rPr lang="es-MX" sz="1700" b="1" dirty="0"/>
              <a:t>SI ACTIVOS 2022 MAYORES A ACTIVOS 2021 LA CANTIDAD ES NEGATIVA:</a:t>
            </a:r>
          </a:p>
          <a:p>
            <a:pPr marL="0" indent="0" algn="ctr">
              <a:buNone/>
            </a:pPr>
            <a:r>
              <a:rPr lang="es-MX" sz="1700" b="1" dirty="0"/>
              <a:t>           2022               2021                           RESULTADO</a:t>
            </a:r>
          </a:p>
          <a:p>
            <a:pPr marL="0" indent="0">
              <a:buNone/>
            </a:pPr>
            <a:r>
              <a:rPr lang="es-MX" sz="1700" b="1" dirty="0"/>
              <a:t>CLIENTES     $ 1,250,000.00    $ 1,000,000.00            ($   250,000.00)</a:t>
            </a:r>
          </a:p>
          <a:p>
            <a:pPr marL="0" indent="0">
              <a:buNone/>
            </a:pPr>
            <a:endParaRPr lang="es-MX" sz="1700" b="1" dirty="0"/>
          </a:p>
          <a:p>
            <a:pPr marL="0" indent="0">
              <a:buNone/>
            </a:pPr>
            <a:r>
              <a:rPr lang="es-MX" sz="1700" b="1" dirty="0"/>
              <a:t>SI ACTIVOS 2022 MENORES A ACTIVOS 2021 LA CANTIDAD ES POSITIVA:</a:t>
            </a:r>
          </a:p>
          <a:p>
            <a:pPr marL="0" indent="0">
              <a:buNone/>
            </a:pPr>
            <a:endParaRPr lang="es-MX" sz="1700" b="1" dirty="0"/>
          </a:p>
          <a:p>
            <a:pPr marL="0" indent="0">
              <a:buNone/>
            </a:pPr>
            <a:r>
              <a:rPr lang="es-MX" sz="1700" b="1" dirty="0"/>
              <a:t>CLIENTES     $ 2,000.000.00     $ 2,400,000.00             $   400,000.00    </a:t>
            </a:r>
          </a:p>
        </p:txBody>
      </p:sp>
    </p:spTree>
    <p:extLst>
      <p:ext uri="{BB962C8B-B14F-4D97-AF65-F5344CB8AC3E}">
        <p14:creationId xmlns:p14="http://schemas.microsoft.com/office/powerpoint/2010/main" val="12957022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normAutofit/>
          </a:bodyPr>
          <a:lstStyle/>
          <a:p>
            <a:pPr marL="0" indent="0" algn="ctr">
              <a:buNone/>
            </a:pPr>
            <a:r>
              <a:rPr lang="es-MX" sz="1700" b="1" dirty="0"/>
              <a:t>MANEJO DE SIGNOS:</a:t>
            </a:r>
          </a:p>
          <a:p>
            <a:pPr marL="0" indent="0" algn="ctr">
              <a:buNone/>
            </a:pPr>
            <a:endParaRPr lang="es-MX" sz="1700" b="1" dirty="0"/>
          </a:p>
          <a:p>
            <a:pPr marL="0" indent="0" algn="ctr">
              <a:buNone/>
            </a:pPr>
            <a:r>
              <a:rPr lang="es-MX" sz="1700" b="1" dirty="0"/>
              <a:t>SI PASIVOS 2022 MAYORES A ACTIVOS 2021 LA CANTIDAD ES POSITIVA:</a:t>
            </a:r>
          </a:p>
          <a:p>
            <a:pPr marL="0" indent="0" algn="ctr">
              <a:buNone/>
            </a:pPr>
            <a:r>
              <a:rPr lang="es-MX" sz="1700" b="1" dirty="0"/>
              <a:t>           2022                   2021                     RESULTADO</a:t>
            </a:r>
          </a:p>
          <a:p>
            <a:pPr marL="0" indent="0">
              <a:buNone/>
            </a:pPr>
            <a:r>
              <a:rPr lang="es-MX" sz="1700" b="1" dirty="0"/>
              <a:t>PROVEEDORES  $ 8,000,000.00    $ 6,400,000.00            $ 1,600,000.00</a:t>
            </a:r>
          </a:p>
          <a:p>
            <a:pPr marL="0" indent="0">
              <a:buNone/>
            </a:pPr>
            <a:endParaRPr lang="es-MX" sz="1700" b="1" dirty="0"/>
          </a:p>
          <a:p>
            <a:pPr marL="0" indent="0">
              <a:buNone/>
            </a:pPr>
            <a:r>
              <a:rPr lang="es-MX" sz="1700" b="1" dirty="0"/>
              <a:t>SI PASIVOS 2022 MENORES A PASIVOS 2021 LA CANTIDAD ES NEGATIVA:</a:t>
            </a:r>
          </a:p>
          <a:p>
            <a:pPr marL="0" indent="0">
              <a:buNone/>
            </a:pPr>
            <a:endParaRPr lang="es-MX" sz="1700" b="1" dirty="0"/>
          </a:p>
          <a:p>
            <a:pPr marL="0" indent="0">
              <a:buNone/>
            </a:pPr>
            <a:r>
              <a:rPr lang="es-MX" sz="1700" b="1" dirty="0"/>
              <a:t>PROVEEDORES   $ 8,000,000.00     $ 9,550,000.00             ($ 1,550,000.00)    </a:t>
            </a:r>
          </a:p>
        </p:txBody>
      </p:sp>
    </p:spTree>
    <p:extLst>
      <p:ext uri="{BB962C8B-B14F-4D97-AF65-F5344CB8AC3E}">
        <p14:creationId xmlns:p14="http://schemas.microsoft.com/office/powerpoint/2010/main" val="1014020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lstStyle/>
          <a:p>
            <a:pPr marL="0" indent="0" algn="ctr">
              <a:buNone/>
            </a:pPr>
            <a:r>
              <a:rPr lang="es-MX" b="1" u="sng" dirty="0"/>
              <a:t>II.1.OBJETIVO NIF B-4:</a:t>
            </a:r>
          </a:p>
          <a:p>
            <a:pPr marL="0" indent="0">
              <a:buNone/>
            </a:pPr>
            <a:endParaRPr lang="es-MX" dirty="0"/>
          </a:p>
          <a:p>
            <a:pPr marL="0" indent="0">
              <a:buNone/>
            </a:pPr>
            <a:r>
              <a:rPr lang="es-MX" dirty="0"/>
              <a:t>ES ESTABLECER LAS NORMAS GENERALES PARA LA PRESENTACION Y ESTRUCTURA DEL ESTADO DE CAMBIOS EN EL CAPITAL CONTABLE, LOS REQUERIMIENTOS MINIMOS DE SU CONTENIDO Y LAS NORMAS GENERALES DE REVELACION, CON EL PROPOSITO DE PROMOVER LA COMPARABILIDAD DE LA INFORMACION FINANCIERA ENTRE DISTINTAS ENTIDADES.</a:t>
            </a:r>
          </a:p>
          <a:p>
            <a:pPr marL="0" indent="0" algn="ctr">
              <a:buNone/>
            </a:pPr>
            <a:r>
              <a:rPr lang="es-MX" b="1" u="sng" dirty="0"/>
              <a:t>II.2.ENTRADA EN VIGOR DE LA NIF B-4:</a:t>
            </a:r>
          </a:p>
          <a:p>
            <a:pPr marL="0" indent="0" algn="just">
              <a:buNone/>
            </a:pPr>
            <a:r>
              <a:rPr lang="es-MX" dirty="0"/>
              <a:t>FUE APROBADA Y PUBLICADA EN DICIEMBRE DE 2011 Y ENTRO EN VIGOR  A PARTIR DEL 1º. DE ENERO DE 2013.</a:t>
            </a:r>
          </a:p>
          <a:p>
            <a:pPr marL="0" indent="0">
              <a:buNone/>
            </a:pPr>
            <a:endParaRPr lang="es-MX" dirty="0"/>
          </a:p>
        </p:txBody>
      </p:sp>
    </p:spTree>
    <p:extLst>
      <p:ext uri="{BB962C8B-B14F-4D97-AF65-F5344CB8AC3E}">
        <p14:creationId xmlns:p14="http://schemas.microsoft.com/office/powerpoint/2010/main" val="3626592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II.3.RAZONES PARA EMITIR LA NIF B-4:</a:t>
            </a:r>
          </a:p>
          <a:p>
            <a:pPr marL="0" indent="0">
              <a:buNone/>
            </a:pPr>
            <a:endParaRPr lang="es-MX" dirty="0"/>
          </a:p>
          <a:p>
            <a:pPr marL="0" indent="0">
              <a:buNone/>
            </a:pPr>
            <a:endParaRPr lang="es-MX" dirty="0"/>
          </a:p>
          <a:p>
            <a:pPr marL="0" indent="0">
              <a:buNone/>
            </a:pPr>
            <a:r>
              <a:rPr lang="es-MX" dirty="0"/>
              <a:t>SE EMITE PARA DAR SUSTENTO TECNICO A LA PRESENTACION DEL ESTADO DE CAMBIOS EN EL CAPITAL CONTABLE, DADO QUE DENTRO DE LAS NIF NO HABIA UN DOCUMENTO SIMILAR.</a:t>
            </a:r>
          </a:p>
          <a:p>
            <a:pPr marL="0" indent="0">
              <a:buNone/>
            </a:pPr>
            <a:endParaRPr lang="es-MX" dirty="0"/>
          </a:p>
        </p:txBody>
      </p:sp>
    </p:spTree>
    <p:extLst>
      <p:ext uri="{BB962C8B-B14F-4D97-AF65-F5344CB8AC3E}">
        <p14:creationId xmlns:p14="http://schemas.microsoft.com/office/powerpoint/2010/main" val="588668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fontScale="85000" lnSpcReduction="10000"/>
          </a:bodyPr>
          <a:lstStyle/>
          <a:p>
            <a:pPr marL="0" indent="0" algn="ctr">
              <a:buNone/>
            </a:pPr>
            <a:r>
              <a:rPr lang="es-MX" b="1" u="sng" dirty="0"/>
              <a:t>II.4.PRINCIPALES CARACTERISTICAS DE LA NIF B-4:</a:t>
            </a:r>
          </a:p>
          <a:p>
            <a:pPr marL="0" indent="0">
              <a:buNone/>
            </a:pPr>
            <a:r>
              <a:rPr lang="es-MX" dirty="0"/>
              <a:t>ESTA NIF REQUIERE PRESENTAR EN FORMA SEGREGADA  EN EL CUERPO DEL ESTADO DE CAMBIOS EN EL CAPITAL CONTABLE:</a:t>
            </a:r>
          </a:p>
          <a:p>
            <a:pPr marL="0" indent="0">
              <a:buNone/>
            </a:pPr>
            <a:r>
              <a:rPr lang="es-MX" dirty="0"/>
              <a:t>a). UNA CONCLUSION ENTRE LOS SALDOS  INICIALES Y FINALES DE LOS RUBROS QUE CONFORMAN  EL CAPITAL CONTABLE.</a:t>
            </a:r>
          </a:p>
          <a:p>
            <a:pPr marL="0" indent="0">
              <a:buNone/>
            </a:pPr>
            <a:r>
              <a:rPr lang="es-MX" dirty="0"/>
              <a:t>b). EN SU CASO, LOS AJUSTES RETROSPECTIVOS POR CAMBIOS CONTABLES Y CORRECCIONES DE ERRORES QUE AFECTAN LOS SALDOS INICIALES  DE CADA UNO DE LOS RUBROS DEL CAPITAL CONTABLE.</a:t>
            </a:r>
          </a:p>
          <a:p>
            <a:pPr marL="0" indent="0">
              <a:buNone/>
            </a:pPr>
            <a:r>
              <a:rPr lang="es-MX" dirty="0"/>
              <a:t>c). PRESENTAR EN FORMA SEGREGADA  LOS MOVIMIENTOS DE PROPIETARIOS  RELACIONADOS CON SU INVESRION EN LA ENTIDAD.</a:t>
            </a:r>
          </a:p>
          <a:p>
            <a:pPr marL="0" indent="0">
              <a:buNone/>
            </a:pPr>
            <a:r>
              <a:rPr lang="es-MX" dirty="0"/>
              <a:t>d). LOS MOVIMIENTOS DE RESERVAS.</a:t>
            </a:r>
          </a:p>
          <a:p>
            <a:pPr marL="0" indent="0">
              <a:buNone/>
            </a:pPr>
            <a:r>
              <a:rPr lang="es-MX" dirty="0"/>
              <a:t>e). EL RESULTADO INTEGRAL EN UN SOLO RENGLON, PERO DESGLOSADO EN TODOS LOS CONCEPTOS QUE LO INTEGRAN: UTILIDAD O PERDIDA NETA, OTROS RESULTADOS INTEGRALES,  Y LA PARTICIPACION EN LOS OTROS RESULTADOS INTEGRALES  DE OTRAS ENTIDADES.</a:t>
            </a:r>
          </a:p>
          <a:p>
            <a:pPr marL="0" indent="0">
              <a:buNone/>
            </a:pPr>
            <a:endParaRPr lang="es-MX" dirty="0"/>
          </a:p>
        </p:txBody>
      </p:sp>
    </p:spTree>
    <p:extLst>
      <p:ext uri="{BB962C8B-B14F-4D97-AF65-F5344CB8AC3E}">
        <p14:creationId xmlns:p14="http://schemas.microsoft.com/office/powerpoint/2010/main" val="2246570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II.5.CONVERGENCIA CON LAS NORMAS INTERNACIONALES DE INFORMACION FINANCIERA:</a:t>
            </a:r>
          </a:p>
          <a:p>
            <a:pPr marL="0" indent="0" algn="ctr">
              <a:buNone/>
            </a:pPr>
            <a:endParaRPr lang="es-MX" b="1" u="sng" dirty="0"/>
          </a:p>
          <a:p>
            <a:pPr marL="0" indent="0" algn="just">
              <a:buNone/>
            </a:pPr>
            <a:r>
              <a:rPr lang="es-MX" u="sng" dirty="0"/>
              <a:t>ESTA NIF ESTA EN CONVERGENCIA CON LA NIC 1, PRESENTACION DE ESTADOS FINANCIEROS, EN LO RELATIVO AL ESTADO DE CAMBIOS EN EL CAPITAL CONTABLE.</a:t>
            </a:r>
            <a:endParaRPr lang="es-MX" dirty="0"/>
          </a:p>
        </p:txBody>
      </p:sp>
    </p:spTree>
    <p:extLst>
      <p:ext uri="{BB962C8B-B14F-4D97-AF65-F5344CB8AC3E}">
        <p14:creationId xmlns:p14="http://schemas.microsoft.com/office/powerpoint/2010/main" val="23136316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II.6. ALCANCE NIF B-4:</a:t>
            </a:r>
          </a:p>
          <a:p>
            <a:pPr marL="0" indent="0" algn="ctr">
              <a:buNone/>
            </a:pPr>
            <a:endParaRPr lang="es-MX" b="1" u="sng" dirty="0"/>
          </a:p>
          <a:p>
            <a:pPr algn="just">
              <a:buFont typeface="Arial" panose="020B0604020202020204" pitchFamily="34" charset="0"/>
              <a:buChar char="•"/>
            </a:pPr>
            <a:r>
              <a:rPr lang="es-MX" dirty="0"/>
              <a:t>ESTA NIF </a:t>
            </a:r>
            <a:r>
              <a:rPr lang="es-MX" b="1" u="sng" dirty="0"/>
              <a:t>ES APLICABLE A LAS ENTIDADES LUCRATIVAS </a:t>
            </a:r>
            <a:r>
              <a:rPr lang="es-MX" dirty="0"/>
              <a:t>QUE EMITEN ESTADOS FINANCIEROS EN LOS TERMINOS ESTABLECIDOS POR LA NIF A-1</a:t>
            </a:r>
          </a:p>
          <a:p>
            <a:pPr algn="just">
              <a:buFont typeface="Arial" panose="020B0604020202020204" pitchFamily="34" charset="0"/>
              <a:buChar char="•"/>
            </a:pPr>
            <a:endParaRPr lang="es-MX" b="1" u="sng" dirty="0"/>
          </a:p>
          <a:p>
            <a:pPr algn="just">
              <a:buFont typeface="Arial" panose="020B0604020202020204" pitchFamily="34" charset="0"/>
              <a:buChar char="•"/>
            </a:pPr>
            <a:r>
              <a:rPr lang="es-MX" b="1" u="sng" dirty="0"/>
              <a:t>NO ES APLICABLE  A LAS ENTIDADES NO LUCRATIVAS </a:t>
            </a:r>
            <a:r>
              <a:rPr lang="es-MX" dirty="0"/>
              <a:t>, DADO QUE EL CAMBIO NETO EN SU PATRIMONIO CONTABLE Y LA AFECTACION  AL SALDO INICIAL DE ESTE SE MUESTRA EN EL ESTADO DE ACTIVIDADES.</a:t>
            </a:r>
          </a:p>
          <a:p>
            <a:pPr algn="just">
              <a:buFont typeface="Arial" panose="020B0604020202020204" pitchFamily="34" charset="0"/>
              <a:buChar char="•"/>
            </a:pPr>
            <a:endParaRPr lang="es-MX" dirty="0"/>
          </a:p>
          <a:p>
            <a:pPr marL="0" indent="0" algn="just">
              <a:buNone/>
            </a:pPr>
            <a:endParaRPr lang="es-MX" b="1" dirty="0"/>
          </a:p>
        </p:txBody>
      </p:sp>
    </p:spTree>
    <p:extLst>
      <p:ext uri="{BB962C8B-B14F-4D97-AF65-F5344CB8AC3E}">
        <p14:creationId xmlns:p14="http://schemas.microsoft.com/office/powerpoint/2010/main" val="36371710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lnSpcReduction="10000"/>
          </a:bodyPr>
          <a:lstStyle/>
          <a:p>
            <a:pPr marL="0" indent="0" algn="ctr">
              <a:buNone/>
            </a:pPr>
            <a:r>
              <a:rPr lang="es-MX" b="1" u="sng" dirty="0"/>
              <a:t>II.7.ESTRUCTURA DEL ESTADO DE CAMBIOS EN EL CAPITAL CONTABLE.</a:t>
            </a:r>
          </a:p>
          <a:p>
            <a:pPr marL="0" indent="0" algn="just">
              <a:buNone/>
            </a:pPr>
            <a:r>
              <a:rPr lang="es-MX" b="1" dirty="0"/>
              <a:t>EL ESTADO DE CAMBIOS EN EL CAPITAL CONTABLE DEBE PRESENTAR EN FORMA SEGREGADA, POR CADA PERIDO POR EL QUE SE PRESENTE, LOS IMPORTES RELATIVOS, EN SU CASO A:</a:t>
            </a:r>
          </a:p>
          <a:p>
            <a:pPr marL="0" indent="0" algn="just">
              <a:buNone/>
            </a:pPr>
            <a:r>
              <a:rPr lang="es-MX" b="1" dirty="0"/>
              <a:t>a). SALDOS INICIALES DEL CAPITAL CONTABLE;</a:t>
            </a:r>
          </a:p>
          <a:p>
            <a:pPr marL="0" indent="0" algn="just">
              <a:buNone/>
            </a:pPr>
            <a:r>
              <a:rPr lang="es-MX" b="1" dirty="0"/>
              <a:t>b). AJUSTES POR APLICACIÓN RETROSPECTIVA POR CAMBIOS CONTABLES Y CORRECCION DE ERRORES;</a:t>
            </a:r>
          </a:p>
          <a:p>
            <a:pPr marL="0" indent="0" algn="just">
              <a:buNone/>
            </a:pPr>
            <a:r>
              <a:rPr lang="es-MX" b="1" dirty="0"/>
              <a:t>c). SALDOS INICIALES AJUSTADOS;</a:t>
            </a:r>
          </a:p>
          <a:p>
            <a:pPr marL="0" indent="0" algn="just">
              <a:buNone/>
            </a:pPr>
            <a:r>
              <a:rPr lang="es-MX" b="1" dirty="0"/>
              <a:t>d). MOVIMIENTOS DE PROPIETARIOS;</a:t>
            </a:r>
          </a:p>
          <a:p>
            <a:pPr marL="0" indent="0" algn="just">
              <a:buNone/>
            </a:pPr>
            <a:r>
              <a:rPr lang="es-MX" b="1" dirty="0"/>
              <a:t>e). RESULTADO INTEGRAL; Y</a:t>
            </a:r>
          </a:p>
          <a:p>
            <a:pPr marL="0" indent="0" algn="just">
              <a:buNone/>
            </a:pPr>
            <a:r>
              <a:rPr lang="es-MX" b="1" dirty="0"/>
              <a:t>f). SALDOS FINALES DEL CAPITAL CONTABLE.</a:t>
            </a:r>
          </a:p>
          <a:p>
            <a:pPr marL="0" indent="0" algn="just">
              <a:buNone/>
            </a:pPr>
            <a:endParaRPr lang="es-MX" b="1" dirty="0"/>
          </a:p>
        </p:txBody>
      </p:sp>
    </p:spTree>
    <p:extLst>
      <p:ext uri="{BB962C8B-B14F-4D97-AF65-F5344CB8AC3E}">
        <p14:creationId xmlns:p14="http://schemas.microsoft.com/office/powerpoint/2010/main" val="7615517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II.7. ESTRUCTURA DEL ESTADO DE CAMBIOS EN EL CAPITAL CONTABLE.</a:t>
            </a:r>
          </a:p>
          <a:p>
            <a:pPr marL="0" indent="0" algn="ctr">
              <a:buNone/>
            </a:pPr>
            <a:endParaRPr lang="es-MX" b="1" u="sng" dirty="0"/>
          </a:p>
          <a:p>
            <a:pPr marL="0" indent="0" algn="just">
              <a:buNone/>
            </a:pPr>
            <a:r>
              <a:rPr lang="es-MX" b="1" u="sng" dirty="0"/>
              <a:t>a). SALDOS INICIALES DEL CAPITAL CONTABLE:</a:t>
            </a:r>
          </a:p>
          <a:p>
            <a:pPr marL="0" indent="0" algn="just">
              <a:buNone/>
            </a:pPr>
            <a:endParaRPr lang="es-MX" b="1" u="sng" dirty="0"/>
          </a:p>
          <a:p>
            <a:pPr marL="0" indent="0" algn="just">
              <a:buNone/>
            </a:pPr>
            <a:r>
              <a:rPr lang="es-MX" b="1" dirty="0"/>
              <a:t>EN ESTE RENGLON LA ENTIDAD DEBE MOSTRAR LOS VALORES EN LIBROS DE CADA UNO DE LOS RUBROS DEL CAPITAL CONTABLE CON LOS QUE LA ENTIDAD INICIO</a:t>
            </a:r>
          </a:p>
          <a:p>
            <a:pPr marL="0" indent="0" algn="just">
              <a:buNone/>
            </a:pPr>
            <a:endParaRPr lang="es-MX" b="1" dirty="0"/>
          </a:p>
        </p:txBody>
      </p:sp>
    </p:spTree>
    <p:extLst>
      <p:ext uri="{BB962C8B-B14F-4D97-AF65-F5344CB8AC3E}">
        <p14:creationId xmlns:p14="http://schemas.microsoft.com/office/powerpoint/2010/main" val="9270040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fontScale="92500" lnSpcReduction="20000"/>
          </a:bodyPr>
          <a:lstStyle/>
          <a:p>
            <a:pPr marL="0" indent="0" algn="ctr">
              <a:buNone/>
            </a:pPr>
            <a:r>
              <a:rPr lang="es-MX" b="1" u="sng" dirty="0"/>
              <a:t>II.7. ESTRUCTURA DEL ESTADO DE CAMBIOS EN EL CAPITAL CONTABLE.</a:t>
            </a:r>
          </a:p>
          <a:p>
            <a:pPr marL="0" indent="0" algn="ctr">
              <a:buNone/>
            </a:pPr>
            <a:endParaRPr lang="es-MX" b="1" u="sng" dirty="0"/>
          </a:p>
          <a:p>
            <a:pPr marL="0" indent="0" algn="just">
              <a:buNone/>
            </a:pPr>
            <a:r>
              <a:rPr lang="es-MX" b="1" u="sng" dirty="0"/>
              <a:t>b). AJUSTES POR APLICACIÓN RETROSPECTIVA POR CAMBIOS CONTABLES Y CORRECCION DE ERRORES:</a:t>
            </a:r>
          </a:p>
          <a:p>
            <a:pPr marL="0" indent="0" algn="just">
              <a:buNone/>
            </a:pPr>
            <a:r>
              <a:rPr lang="es-MX" b="1" dirty="0"/>
              <a:t>EL IMPORTE QUE DEBE MOSTRARSE EN ESTE RENGLON  ES EL QUE CORRESPONDE A LOS AJUSTES DERIVADOS DE LA APLICACIÓN RETROSPECTIVA ESTABLECIDA EN LA NIF B-1 ( CAMBIOS CONTABLES Y CORRECCION DE ERRORES).</a:t>
            </a:r>
          </a:p>
          <a:p>
            <a:pPr marL="0" indent="0" algn="just">
              <a:buNone/>
            </a:pPr>
            <a:r>
              <a:rPr lang="es-MX" b="1" dirty="0"/>
              <a:t>CUANDO LA ENTIDAD HAYA DETERMINADO AJUSTES RETROSPECTIVOS QUE CONSECUENTEMENTE AFECTEN LOS SALDOS INICIALES DEL PERIODO, LOS IMPORTES CORRESPONDIENTES DEBEN:</a:t>
            </a:r>
          </a:p>
          <a:p>
            <a:pPr marL="0" indent="0" algn="just">
              <a:buNone/>
            </a:pPr>
            <a:r>
              <a:rPr lang="es-MX" b="1" dirty="0"/>
              <a:t>a). PRESENTARSE INMEDIATAMENTE DESPUES DE LOS SALDOS INICIALES,DADO QUE SON AJUSTES A LOS MISMOS; Y</a:t>
            </a:r>
          </a:p>
          <a:p>
            <a:pPr marL="0" indent="0" algn="just">
              <a:buNone/>
            </a:pPr>
            <a:r>
              <a:rPr lang="es-MX" b="1" dirty="0"/>
              <a:t>b). PRESENTARSE EN FORMA SEGREGADA POR LOS IMPORTES QUE AFECTAN A CADA RUBRO.</a:t>
            </a:r>
          </a:p>
        </p:txBody>
      </p:sp>
    </p:spTree>
    <p:extLst>
      <p:ext uri="{BB962C8B-B14F-4D97-AF65-F5344CB8AC3E}">
        <p14:creationId xmlns:p14="http://schemas.microsoft.com/office/powerpoint/2010/main" val="310489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lstStyle/>
          <a:p>
            <a:pPr marL="0" indent="0" algn="ctr">
              <a:buNone/>
            </a:pPr>
            <a:r>
              <a:rPr lang="es-MX" b="1" u="sng" dirty="0"/>
              <a:t>I.2.CONCEPTO DE ESTADO DE FLUJOS DE EFECTIVO</a:t>
            </a:r>
          </a:p>
          <a:p>
            <a:pPr marL="0" indent="0" algn="ctr">
              <a:buNone/>
            </a:pPr>
            <a:endParaRPr lang="es-MX" u="sng" dirty="0"/>
          </a:p>
          <a:p>
            <a:pPr marL="0" indent="0" algn="ctr">
              <a:buNone/>
            </a:pPr>
            <a:r>
              <a:rPr lang="es-MX" dirty="0"/>
              <a:t>ES UN ESTADO FINANCIERO BÁSICO QUE MUESTRA LAS FUENTES Y APLICACIONES DEL EFECTIVO DE LA ENTIDAD EN EL PERIODO, LAS CUALES SON CLASIFICADOS EN ACTIVIDADES DE OPERACIÓN, DE INVERSION Y FINANCIAMIENTO</a:t>
            </a:r>
          </a:p>
        </p:txBody>
      </p:sp>
    </p:spTree>
    <p:extLst>
      <p:ext uri="{BB962C8B-B14F-4D97-AF65-F5344CB8AC3E}">
        <p14:creationId xmlns:p14="http://schemas.microsoft.com/office/powerpoint/2010/main" val="2634097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II.7.ESTRUCTURA DEL ESTADO DE CAMBIOS EN EL CAPITAL CONTABLE.</a:t>
            </a:r>
          </a:p>
          <a:p>
            <a:pPr marL="0" indent="0" algn="ctr">
              <a:buNone/>
            </a:pPr>
            <a:endParaRPr lang="es-MX" b="1" u="sng" dirty="0"/>
          </a:p>
          <a:p>
            <a:pPr marL="0" indent="0" algn="just">
              <a:buNone/>
            </a:pPr>
            <a:r>
              <a:rPr lang="es-MX" b="1" dirty="0"/>
              <a:t>c). SALDOS INICIALES AJUSTADOS:</a:t>
            </a:r>
          </a:p>
          <a:p>
            <a:pPr marL="0" indent="0" algn="just">
              <a:buNone/>
            </a:pPr>
            <a:endParaRPr lang="es-MX" b="1" dirty="0"/>
          </a:p>
          <a:p>
            <a:pPr marL="0" indent="0" algn="just">
              <a:buNone/>
            </a:pPr>
            <a:r>
              <a:rPr lang="es-MX" b="1" dirty="0"/>
              <a:t>LOS SALDOS INICIALES AJUSTADOS RESULTAN DE LA SUMA ALGEBRAICA DE LOS SALDOS INICIALES DEL CAPITAL CONTABLE Y LOS AJUSTES POR APLICACIÓN RETROSPECTIVA A CADA RUBRO EN LO INDIVIDUAL.</a:t>
            </a:r>
          </a:p>
          <a:p>
            <a:pPr marL="0" indent="0" algn="just">
              <a:buNone/>
            </a:pPr>
            <a:endParaRPr lang="es-MX" b="1" dirty="0"/>
          </a:p>
        </p:txBody>
      </p:sp>
    </p:spTree>
    <p:extLst>
      <p:ext uri="{BB962C8B-B14F-4D97-AF65-F5344CB8AC3E}">
        <p14:creationId xmlns:p14="http://schemas.microsoft.com/office/powerpoint/2010/main" val="1932234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II.7. ESTRUCTURA DEL ESTADO DE CAMBIOS EN EL CAPITAL CONTABLE.</a:t>
            </a:r>
          </a:p>
          <a:p>
            <a:pPr marL="0" indent="0" algn="ctr">
              <a:buNone/>
            </a:pPr>
            <a:endParaRPr lang="es-MX" b="1" u="sng" dirty="0"/>
          </a:p>
          <a:p>
            <a:pPr marL="0" indent="0" algn="ctr">
              <a:buNone/>
            </a:pPr>
            <a:r>
              <a:rPr lang="es-MX" b="1" u="sng" dirty="0"/>
              <a:t>d). MOVIMIENTOS DE PROPIETARIOS:</a:t>
            </a:r>
          </a:p>
          <a:p>
            <a:pPr marL="0" indent="0" algn="just">
              <a:buNone/>
            </a:pPr>
            <a:r>
              <a:rPr lang="es-MX" b="1" dirty="0"/>
              <a:t>EN ESTOS RENGLONES DEBEN MOSTRARSE LOS MOVIMIENTOS QAUE LLEVAN A CABO LOS PROPIETARIOS DE UNA ENTIDAD EN RELACION CON SU INVERSIONEN DICHA ENTIDAD.</a:t>
            </a:r>
          </a:p>
          <a:p>
            <a:pPr marL="0" indent="0" algn="just">
              <a:buNone/>
            </a:pPr>
            <a:r>
              <a:rPr lang="es-MX" b="1" dirty="0"/>
              <a:t>EL CAPITAL CONTABLE REPRESENTA PARA LOS PROPIETARIOS DE UNA ENTIDAD LUCRATIVA, SU DERECHO SOBRE LOS ACTIVOS NETOS DE DICHA ENTIDAD. POR LO TANTO, LAS AFECTACIONES AL CAPITAL CONTABLE POR PARTE DE SUS PROPIETARIOS REPRESENTAN EL EJERCICIO DE DICHO DERECHO.</a:t>
            </a:r>
          </a:p>
          <a:p>
            <a:pPr marL="0" indent="0" algn="just">
              <a:buNone/>
            </a:pPr>
            <a:endParaRPr lang="es-MX" b="1" dirty="0"/>
          </a:p>
        </p:txBody>
      </p:sp>
    </p:spTree>
    <p:extLst>
      <p:ext uri="{BB962C8B-B14F-4D97-AF65-F5344CB8AC3E}">
        <p14:creationId xmlns:p14="http://schemas.microsoft.com/office/powerpoint/2010/main" val="16775667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fontScale="92500" lnSpcReduction="20000"/>
          </a:bodyPr>
          <a:lstStyle/>
          <a:p>
            <a:pPr marL="0" indent="0" algn="ctr">
              <a:buNone/>
            </a:pPr>
            <a:r>
              <a:rPr lang="es-MX" b="1" u="sng" dirty="0"/>
              <a:t>II.7. ESTRUCTURA DEL ESTADO DE CAMBIOS EN EL CAPITAL CONTABLE.</a:t>
            </a:r>
          </a:p>
          <a:p>
            <a:pPr marL="0" indent="0" algn="ctr">
              <a:buNone/>
            </a:pPr>
            <a:endParaRPr lang="es-MX" b="1" u="sng" dirty="0"/>
          </a:p>
          <a:p>
            <a:pPr marL="0" indent="0" algn="ctr">
              <a:buNone/>
            </a:pPr>
            <a:r>
              <a:rPr lang="es-MX" b="1" u="sng" dirty="0"/>
              <a:t>d). MOVIMIENTOS DE PROPIETARIOS:</a:t>
            </a:r>
          </a:p>
          <a:p>
            <a:pPr marL="0" indent="0" algn="just">
              <a:buNone/>
            </a:pPr>
            <a:r>
              <a:rPr lang="es-MX" b="1" dirty="0"/>
              <a:t>LOS MOVIMIENTOS DE PROPIETARIOS MAS COMUNES SON:</a:t>
            </a:r>
          </a:p>
          <a:p>
            <a:pPr marL="0" indent="0" algn="just">
              <a:buNone/>
            </a:pPr>
            <a:r>
              <a:rPr lang="es-MX" b="1" dirty="0"/>
              <a:t>a). APORTACIONES DE CAPITAL</a:t>
            </a:r>
          </a:p>
          <a:p>
            <a:pPr marL="0" indent="0" algn="just">
              <a:buNone/>
            </a:pPr>
            <a:r>
              <a:rPr lang="es-MX" b="1" dirty="0"/>
              <a:t>b). REEMBOLSOS DE CAPITAL</a:t>
            </a:r>
          </a:p>
          <a:p>
            <a:pPr marL="0" indent="0" algn="just">
              <a:buNone/>
            </a:pPr>
            <a:r>
              <a:rPr lang="es-MX" b="1" dirty="0"/>
              <a:t>c). DECRETO DE DIVIDENDOS</a:t>
            </a:r>
          </a:p>
          <a:p>
            <a:pPr marL="0" indent="0" algn="just">
              <a:buNone/>
            </a:pPr>
            <a:r>
              <a:rPr lang="es-MX" b="1" dirty="0"/>
              <a:t>d). CAPITALIZACIONES DE:</a:t>
            </a:r>
          </a:p>
          <a:p>
            <a:pPr algn="just">
              <a:buFont typeface="Arial" panose="020B0604020202020204" pitchFamily="34" charset="0"/>
              <a:buChar char="•"/>
            </a:pPr>
            <a:r>
              <a:rPr lang="es-MX" b="1" dirty="0"/>
              <a:t>PRIMA PAGADA EN COLOCACION DE ACCIONES.</a:t>
            </a:r>
          </a:p>
          <a:p>
            <a:pPr algn="just">
              <a:buFont typeface="Arial" panose="020B0604020202020204" pitchFamily="34" charset="0"/>
              <a:buChar char="•"/>
            </a:pPr>
            <a:r>
              <a:rPr lang="es-MX" b="1" dirty="0"/>
              <a:t>UTILIDADES NETAS ACUMULADAS</a:t>
            </a:r>
          </a:p>
          <a:p>
            <a:pPr marL="0" indent="0" algn="just">
              <a:buNone/>
            </a:pPr>
            <a:r>
              <a:rPr lang="es-MX" b="1" dirty="0"/>
              <a:t>e). CAMBIOS EN LA PARTICIPACION CONTROLADORA</a:t>
            </a:r>
          </a:p>
        </p:txBody>
      </p:sp>
    </p:spTree>
    <p:extLst>
      <p:ext uri="{BB962C8B-B14F-4D97-AF65-F5344CB8AC3E}">
        <p14:creationId xmlns:p14="http://schemas.microsoft.com/office/powerpoint/2010/main" val="25884498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lnSpcReduction="10000"/>
          </a:bodyPr>
          <a:lstStyle/>
          <a:p>
            <a:pPr marL="0" indent="0" algn="ctr">
              <a:buNone/>
            </a:pPr>
            <a:r>
              <a:rPr lang="es-MX" b="1" u="sng" dirty="0"/>
              <a:t>II.7. ESTRUCTURA DEL ESTADO DE CAMBIOS EN EL CAPITAL CONTABLE.</a:t>
            </a:r>
          </a:p>
          <a:p>
            <a:pPr marL="0" indent="0">
              <a:buNone/>
            </a:pPr>
            <a:endParaRPr lang="es-MX" b="1" dirty="0"/>
          </a:p>
          <a:p>
            <a:pPr marL="0" indent="0">
              <a:buNone/>
            </a:pPr>
            <a:r>
              <a:rPr lang="es-MX" b="1" dirty="0"/>
              <a:t>e). RESULTADO INTEGRAL:</a:t>
            </a:r>
          </a:p>
          <a:p>
            <a:pPr marL="0" indent="0">
              <a:buNone/>
            </a:pPr>
            <a:r>
              <a:rPr lang="es-MX" b="1" dirty="0"/>
              <a:t>EN UN UNICO  RENGLON, LA ENTIDAD DEBE DE PRESENTAR EL RESULTADO INTEGRAL DESGLOSADO EN LOS SIGUIENTES COMPONENTES:</a:t>
            </a:r>
          </a:p>
          <a:p>
            <a:pPr marL="0" indent="0">
              <a:buNone/>
            </a:pPr>
            <a:endParaRPr lang="es-MX" b="1" dirty="0"/>
          </a:p>
          <a:p>
            <a:pPr>
              <a:buAutoNum type="alphaLcParenR"/>
            </a:pPr>
            <a:r>
              <a:rPr lang="es-MX" b="1" dirty="0"/>
              <a:t>UTILIDAD O PERDIDA NETA.</a:t>
            </a:r>
          </a:p>
          <a:p>
            <a:pPr>
              <a:buAutoNum type="alphaLcParenR"/>
            </a:pPr>
            <a:r>
              <a:rPr lang="es-MX" b="1" dirty="0"/>
              <a:t>OTROS RESULTADOS INTEGRALES (ORI), AGRUPADOS O SEGREGADOS SEGÚN SE OPTE; Y</a:t>
            </a:r>
          </a:p>
          <a:p>
            <a:pPr>
              <a:buAutoNum type="alphaLcParenR"/>
            </a:pPr>
            <a:r>
              <a:rPr lang="es-MX" b="1" dirty="0"/>
              <a:t>LA PARTICIPACION EN LOS ORI DE OTRAS ENTIDADES, TALES COMO ASOCIADAS O INVERSIONES CONJUNTAS. </a:t>
            </a:r>
          </a:p>
          <a:p>
            <a:pPr marL="0" indent="0" algn="ctr">
              <a:buNone/>
            </a:pPr>
            <a:endParaRPr lang="es-MX" b="1" u="sng" dirty="0"/>
          </a:p>
          <a:p>
            <a:pPr marL="0" indent="0" algn="ctr">
              <a:buNone/>
            </a:pPr>
            <a:endParaRPr lang="es-MX" b="1" dirty="0"/>
          </a:p>
        </p:txBody>
      </p:sp>
    </p:spTree>
    <p:extLst>
      <p:ext uri="{BB962C8B-B14F-4D97-AF65-F5344CB8AC3E}">
        <p14:creationId xmlns:p14="http://schemas.microsoft.com/office/powerpoint/2010/main" val="17137106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II.7. ESTRUCTURA DEL ESTADO DE CAMBIOS EN EL CAPITAL CONTABLE.</a:t>
            </a:r>
          </a:p>
          <a:p>
            <a:pPr marL="0" indent="0">
              <a:buNone/>
            </a:pPr>
            <a:endParaRPr lang="es-MX" b="1" dirty="0"/>
          </a:p>
          <a:p>
            <a:pPr marL="0" indent="0">
              <a:buNone/>
            </a:pPr>
            <a:r>
              <a:rPr lang="es-MX" b="1" dirty="0"/>
              <a:t>f). SALDOS FINALES DEL CAPITAL CONTABLE:</a:t>
            </a:r>
          </a:p>
          <a:p>
            <a:pPr marL="0" indent="0">
              <a:buNone/>
            </a:pPr>
            <a:r>
              <a:rPr lang="es-MX" b="1" dirty="0"/>
              <a:t>LOS SALDOS FINALES DEL CAPITAL CONTABLE SE DETERMINAN  POR LA SUMA ALGEBRAICA DE LOS SALDOS INICIALES AJUSTADOS DE CADA UNO DE LOS RUBROS DEL CAPITAL CONTABLE MAS LOS MOVIMIENTOS DE PROPIETARIOS , LOS MOVIMIENTOS DE RESERVAS Y EL RESULTADO INTEGRAL.</a:t>
            </a:r>
          </a:p>
          <a:p>
            <a:pPr marL="0" indent="0">
              <a:buNone/>
            </a:pPr>
            <a:endParaRPr lang="es-MX" b="1" dirty="0"/>
          </a:p>
          <a:p>
            <a:pPr marL="0" indent="0" algn="ctr">
              <a:buNone/>
            </a:pPr>
            <a:endParaRPr lang="es-MX" b="1" dirty="0"/>
          </a:p>
        </p:txBody>
      </p:sp>
    </p:spTree>
    <p:extLst>
      <p:ext uri="{BB962C8B-B14F-4D97-AF65-F5344CB8AC3E}">
        <p14:creationId xmlns:p14="http://schemas.microsoft.com/office/powerpoint/2010/main" val="20931052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II.8.PERIODOS POR LOS QUE SE DEBE PRESENTAR EL ESTADO DE CAMBIOS EN EL CAPITAL CONTABLE.</a:t>
            </a:r>
          </a:p>
          <a:p>
            <a:pPr marL="0" indent="0">
              <a:buNone/>
            </a:pPr>
            <a:endParaRPr lang="es-MX" b="1" dirty="0"/>
          </a:p>
          <a:p>
            <a:pPr>
              <a:buFont typeface="Arial" panose="020B0604020202020204" pitchFamily="34" charset="0"/>
              <a:buChar char="•"/>
            </a:pPr>
            <a:r>
              <a:rPr lang="es-MX" b="1" dirty="0"/>
              <a:t>SE DEBE DE EMITIR  POR LO MENOS UNA VEZ AL AÑO, ABARCANDO UN PERIODO ANUAL, A MENOS DE QUE SE TRATE DEL PRIMER PERIODO DE OPERACIONES DE UNA ENTIDAD, EN CUYO CASO, DICHO PERIODO PUEDE SER MENOR A UN AÑO.</a:t>
            </a:r>
          </a:p>
          <a:p>
            <a:pPr>
              <a:buFont typeface="Arial" panose="020B0604020202020204" pitchFamily="34" charset="0"/>
              <a:buChar char="•"/>
            </a:pPr>
            <a:r>
              <a:rPr lang="es-MX" b="1" dirty="0"/>
              <a:t>SE DEBE DE PRESENTAR EN FORMA COMPARATIVA  POR LO MENOS CON EL PERIODO ANTERIOR.</a:t>
            </a:r>
          </a:p>
        </p:txBody>
      </p:sp>
    </p:spTree>
    <p:extLst>
      <p:ext uri="{BB962C8B-B14F-4D97-AF65-F5344CB8AC3E}">
        <p14:creationId xmlns:p14="http://schemas.microsoft.com/office/powerpoint/2010/main" val="40404393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r>
              <a:rPr lang="es-MX" b="1" u="sng" dirty="0"/>
              <a:t>II.9. NORMAS DE REVELACION:</a:t>
            </a:r>
          </a:p>
          <a:p>
            <a:pPr marL="0" indent="0" algn="ctr">
              <a:buNone/>
            </a:pPr>
            <a:r>
              <a:rPr lang="es-MX" b="1" dirty="0"/>
              <a:t>LA ENTIDAD DEBE REVELAR EN LAS NOTAS A LOS ESTADOS FINANCIEROS LO SIGUIENTE:</a:t>
            </a:r>
          </a:p>
          <a:p>
            <a:pPr marL="0" indent="0" algn="ctr">
              <a:buNone/>
            </a:pPr>
            <a:endParaRPr lang="es-MX" b="1" dirty="0"/>
          </a:p>
          <a:p>
            <a:pPr marL="0" indent="0" algn="just">
              <a:buNone/>
            </a:pPr>
            <a:r>
              <a:rPr lang="es-MX" b="1" dirty="0"/>
              <a:t>A). EL IMPORTE DE LOS DIVIDENDOS DISTRIBUIDOS EN EL PERIODO, LA FORMA EN LA QUE FUERON PAGADOS, ASI COMO EL DATO DE DIVIDENDO POR ACCION.</a:t>
            </a:r>
          </a:p>
          <a:p>
            <a:pPr marL="0" indent="0" algn="just">
              <a:buNone/>
            </a:pPr>
            <a:r>
              <a:rPr lang="es-MX" b="1" dirty="0"/>
              <a:t>B). EL MOTIVO DE LOS REEMBOLSOS DE CAPITAL EFECTUADOS EN EL PERIODO.</a:t>
            </a:r>
          </a:p>
          <a:p>
            <a:pPr marL="0" indent="0" algn="just">
              <a:buNone/>
            </a:pPr>
            <a:r>
              <a:rPr lang="es-MX" b="1" dirty="0"/>
              <a:t>C). UNA DESCRIPCION DE COMO SE EFECTUARON LAS APORTACIONES DE CAPITAL DEL PERIODO.</a:t>
            </a:r>
          </a:p>
        </p:txBody>
      </p:sp>
    </p:spTree>
    <p:extLst>
      <p:ext uri="{BB962C8B-B14F-4D97-AF65-F5344CB8AC3E}">
        <p14:creationId xmlns:p14="http://schemas.microsoft.com/office/powerpoint/2010/main" val="41924025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A2EB4-F523-4334-974C-B245B5783E8C}"/>
              </a:ext>
            </a:extLst>
          </p:cNvPr>
          <p:cNvSpPr>
            <a:spLocks noGrp="1"/>
          </p:cNvSpPr>
          <p:nvPr>
            <p:ph type="title"/>
          </p:nvPr>
        </p:nvSpPr>
        <p:spPr/>
        <p:txBody>
          <a:bodyPr/>
          <a:lstStyle/>
          <a:p>
            <a:pPr algn="just"/>
            <a:r>
              <a:rPr lang="es-MX" dirty="0"/>
              <a:t>II. ESTADO DE CAMBIOS EN EL CAPITAL CONTABLE ( NIF B-4)</a:t>
            </a:r>
          </a:p>
        </p:txBody>
      </p:sp>
      <p:sp>
        <p:nvSpPr>
          <p:cNvPr id="3" name="Marcador de contenido 2">
            <a:extLst>
              <a:ext uri="{FF2B5EF4-FFF2-40B4-BE49-F238E27FC236}">
                <a16:creationId xmlns:a16="http://schemas.microsoft.com/office/drawing/2014/main" id="{10353A94-149E-4022-93A7-1E3E6CDCFCCB}"/>
              </a:ext>
            </a:extLst>
          </p:cNvPr>
          <p:cNvSpPr>
            <a:spLocks noGrp="1"/>
          </p:cNvSpPr>
          <p:nvPr>
            <p:ph idx="1"/>
          </p:nvPr>
        </p:nvSpPr>
        <p:spPr/>
        <p:txBody>
          <a:bodyPr>
            <a:normAutofit/>
          </a:bodyPr>
          <a:lstStyle/>
          <a:p>
            <a:pPr marL="0" indent="0" algn="ctr">
              <a:buNone/>
            </a:pPr>
            <a:endParaRPr lang="es-MX" b="1" dirty="0"/>
          </a:p>
          <a:p>
            <a:pPr marL="0" indent="0" algn="ctr">
              <a:buNone/>
            </a:pPr>
            <a:endParaRPr lang="es-MX" b="1" dirty="0"/>
          </a:p>
          <a:p>
            <a:pPr marL="0" indent="0" algn="ctr">
              <a:buNone/>
            </a:pPr>
            <a:endParaRPr lang="es-MX" b="1" dirty="0"/>
          </a:p>
          <a:p>
            <a:pPr marL="0" indent="0" algn="ctr">
              <a:buNone/>
            </a:pPr>
            <a:r>
              <a:rPr lang="es-MX" sz="4000" b="1" dirty="0"/>
              <a:t>II.10. ELABORACION DE CASO PRACTICO EJERCICIO 2022 Y 2021</a:t>
            </a:r>
          </a:p>
        </p:txBody>
      </p:sp>
    </p:spTree>
    <p:extLst>
      <p:ext uri="{BB962C8B-B14F-4D97-AF65-F5344CB8AC3E}">
        <p14:creationId xmlns:p14="http://schemas.microsoft.com/office/powerpoint/2010/main" val="3704973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F2AA66-93AA-4248-84F9-98BEBBAB02A2}"/>
              </a:ext>
            </a:extLst>
          </p:cNvPr>
          <p:cNvSpPr>
            <a:spLocks noGrp="1"/>
          </p:cNvSpPr>
          <p:nvPr>
            <p:ph type="ctrTitle"/>
          </p:nvPr>
        </p:nvSpPr>
        <p:spPr>
          <a:xfrm>
            <a:off x="1619075" y="654341"/>
            <a:ext cx="7654928" cy="612397"/>
          </a:xfrm>
        </p:spPr>
        <p:txBody>
          <a:bodyPr/>
          <a:lstStyle/>
          <a:p>
            <a:pPr algn="ctr"/>
            <a:r>
              <a:rPr lang="es-MX" sz="2800" dirty="0"/>
              <a:t>I.ESTADO DE FLUJOS DE EFECTIVO</a:t>
            </a:r>
          </a:p>
        </p:txBody>
      </p:sp>
      <p:sp>
        <p:nvSpPr>
          <p:cNvPr id="3" name="Subtítulo 2">
            <a:extLst>
              <a:ext uri="{FF2B5EF4-FFF2-40B4-BE49-F238E27FC236}">
                <a16:creationId xmlns:a16="http://schemas.microsoft.com/office/drawing/2014/main" id="{999093BF-72B1-4C74-BC31-0BC693ACFFFD}"/>
              </a:ext>
            </a:extLst>
          </p:cNvPr>
          <p:cNvSpPr>
            <a:spLocks noGrp="1"/>
          </p:cNvSpPr>
          <p:nvPr>
            <p:ph type="subTitle" idx="1"/>
          </p:nvPr>
        </p:nvSpPr>
        <p:spPr>
          <a:xfrm>
            <a:off x="1786855" y="1434517"/>
            <a:ext cx="7487148" cy="3713215"/>
          </a:xfrm>
        </p:spPr>
        <p:txBody>
          <a:bodyPr>
            <a:normAutofit/>
          </a:bodyPr>
          <a:lstStyle/>
          <a:p>
            <a:pPr algn="ctr"/>
            <a:r>
              <a:rPr lang="es-MX" b="1" dirty="0">
                <a:solidFill>
                  <a:schemeClr val="tx1"/>
                </a:solidFill>
              </a:rPr>
              <a:t>I.3.RAZONES PARA HACER UN ESTADO DE FLUJOS DE EFECTIVO:</a:t>
            </a:r>
          </a:p>
          <a:p>
            <a:pPr algn="ctr"/>
            <a:endParaRPr lang="es-MX" b="1" dirty="0">
              <a:solidFill>
                <a:schemeClr val="tx1"/>
              </a:solidFill>
            </a:endParaRPr>
          </a:p>
          <a:p>
            <a:pPr marL="342900" indent="-342900" algn="just">
              <a:buAutoNum type="arabicPeriod"/>
            </a:pPr>
            <a:r>
              <a:rPr lang="es-MX" b="1" dirty="0">
                <a:solidFill>
                  <a:schemeClr val="tx1"/>
                </a:solidFill>
              </a:rPr>
              <a:t>NECESIDAD DE PROPORCIONAR INFORMACION ESPECIFICA SOBRE LOS FLUJOS REALIZADOS.</a:t>
            </a:r>
          </a:p>
          <a:p>
            <a:pPr marL="342900" indent="-342900" algn="just">
              <a:buAutoNum type="arabicPeriod"/>
            </a:pPr>
            <a:r>
              <a:rPr lang="es-MX" b="1" dirty="0">
                <a:solidFill>
                  <a:schemeClr val="tx1"/>
                </a:solidFill>
              </a:rPr>
              <a:t>CONOCER LA DISPONIBILIDAD DEL EFECTIVO PARA SOLVENTAR ADEUDOS CON  ACREEDORES.</a:t>
            </a:r>
          </a:p>
          <a:p>
            <a:pPr marL="342900" indent="-342900" algn="just">
              <a:buAutoNum type="arabicPeriod"/>
            </a:pPr>
            <a:r>
              <a:rPr lang="es-MX" b="1" dirty="0">
                <a:solidFill>
                  <a:schemeClr val="tx1"/>
                </a:solidFill>
              </a:rPr>
              <a:t>CONOCER EL RETORNO DE LA INVERSION  A LOS ACCIONISTAS QUE HAN APORTADO A LA  MISMA</a:t>
            </a:r>
          </a:p>
          <a:p>
            <a:pPr marL="342900" indent="-342900" algn="just">
              <a:buAutoNum type="arabicPeriod"/>
            </a:pPr>
            <a:r>
              <a:rPr lang="es-MX" b="1" dirty="0">
                <a:solidFill>
                  <a:schemeClr val="tx1"/>
                </a:solidFill>
              </a:rPr>
              <a:t>CONVERGER CON LAS NORMAS INTERNACIONALES DE INFORMACION FINANCIERA (NIIF).</a:t>
            </a:r>
          </a:p>
          <a:p>
            <a:pPr marL="342900" indent="-342900">
              <a:buAutoNum type="arabicPeriod"/>
            </a:pPr>
            <a:endParaRPr lang="es-MX" dirty="0"/>
          </a:p>
        </p:txBody>
      </p:sp>
    </p:spTree>
    <p:extLst>
      <p:ext uri="{BB962C8B-B14F-4D97-AF65-F5344CB8AC3E}">
        <p14:creationId xmlns:p14="http://schemas.microsoft.com/office/powerpoint/2010/main" val="1120658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F2AA66-93AA-4248-84F9-98BEBBAB02A2}"/>
              </a:ext>
            </a:extLst>
          </p:cNvPr>
          <p:cNvSpPr>
            <a:spLocks noGrp="1"/>
          </p:cNvSpPr>
          <p:nvPr>
            <p:ph type="ctrTitle"/>
          </p:nvPr>
        </p:nvSpPr>
        <p:spPr>
          <a:xfrm>
            <a:off x="1619075" y="654341"/>
            <a:ext cx="7654928" cy="612397"/>
          </a:xfrm>
        </p:spPr>
        <p:txBody>
          <a:bodyPr/>
          <a:lstStyle/>
          <a:p>
            <a:pPr algn="ctr"/>
            <a:r>
              <a:rPr lang="es-MX" sz="2800" dirty="0"/>
              <a:t>I.ESTADO DE FLUJOS DE EFECTIVO</a:t>
            </a:r>
          </a:p>
        </p:txBody>
      </p:sp>
      <p:sp>
        <p:nvSpPr>
          <p:cNvPr id="3" name="Subtítulo 2">
            <a:extLst>
              <a:ext uri="{FF2B5EF4-FFF2-40B4-BE49-F238E27FC236}">
                <a16:creationId xmlns:a16="http://schemas.microsoft.com/office/drawing/2014/main" id="{999093BF-72B1-4C74-BC31-0BC693ACFFFD}"/>
              </a:ext>
            </a:extLst>
          </p:cNvPr>
          <p:cNvSpPr>
            <a:spLocks noGrp="1"/>
          </p:cNvSpPr>
          <p:nvPr>
            <p:ph type="subTitle" idx="1"/>
          </p:nvPr>
        </p:nvSpPr>
        <p:spPr>
          <a:xfrm>
            <a:off x="1786855" y="1434517"/>
            <a:ext cx="7487148" cy="3713215"/>
          </a:xfrm>
        </p:spPr>
        <p:txBody>
          <a:bodyPr>
            <a:normAutofit/>
          </a:bodyPr>
          <a:lstStyle/>
          <a:p>
            <a:pPr algn="ctr"/>
            <a:r>
              <a:rPr lang="es-MX" b="1" dirty="0">
                <a:solidFill>
                  <a:schemeClr val="tx1"/>
                </a:solidFill>
              </a:rPr>
              <a:t>I.3. RAZONES PARA HACER UN ESTADO DE FLUJOS DE EFECTIVO:</a:t>
            </a:r>
          </a:p>
          <a:p>
            <a:pPr algn="ctr"/>
            <a:endParaRPr lang="es-MX" b="1" dirty="0">
              <a:solidFill>
                <a:schemeClr val="tx1"/>
              </a:solidFill>
            </a:endParaRPr>
          </a:p>
          <a:p>
            <a:pPr algn="just"/>
            <a:r>
              <a:rPr lang="es-MX" dirty="0">
                <a:solidFill>
                  <a:schemeClr val="tx1"/>
                </a:solidFill>
              </a:rPr>
              <a:t>4. DAR A CONOCER EL ORIGEN DE LOS FLUJOS DE EFECTIVO GENERADOS Y EL DESTINO DE LOS RECURSOS APLICADOS.</a:t>
            </a:r>
          </a:p>
          <a:p>
            <a:pPr algn="just"/>
            <a:r>
              <a:rPr lang="es-MX" dirty="0">
                <a:solidFill>
                  <a:schemeClr val="tx1"/>
                </a:solidFill>
              </a:rPr>
              <a:t>5. PERMITE EVALUAR LOS CAMBIOS EN LOS ACTIVOS Y PASIVOS DE LA ENTIDAD Y EN SU ESTRUCTURA FINANCIERA.</a:t>
            </a:r>
          </a:p>
          <a:p>
            <a:pPr algn="just"/>
            <a:r>
              <a:rPr lang="es-MX" dirty="0">
                <a:solidFill>
                  <a:schemeClr val="tx1"/>
                </a:solidFill>
              </a:rPr>
              <a:t>6. PERMITE EVALUAR LA CAPACIDAD DE LA EMPRESA PARA MODIFICAR LOS IMPORTES  Y PERIODOS DE COBROS Y PAGOS CON EL FIN DE ADAPTARSE A LAS CIRCUNSTANCIAS Y A LAS OPORTUNIDADES  DE GENERACION Y APLICACIÓN DE FONDOS.</a:t>
            </a:r>
          </a:p>
          <a:p>
            <a:pPr marL="342900" indent="-342900">
              <a:buAutoNum type="arabicPeriod"/>
            </a:pPr>
            <a:endParaRPr lang="es-MX" dirty="0"/>
          </a:p>
        </p:txBody>
      </p:sp>
    </p:spTree>
    <p:extLst>
      <p:ext uri="{BB962C8B-B14F-4D97-AF65-F5344CB8AC3E}">
        <p14:creationId xmlns:p14="http://schemas.microsoft.com/office/powerpoint/2010/main" val="334573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lstStyle/>
          <a:p>
            <a:pPr marL="0" indent="0" algn="ctr">
              <a:buNone/>
            </a:pPr>
            <a:r>
              <a:rPr lang="es-MX" u="sng" dirty="0"/>
              <a:t>I.4 TIPO DE OPERACIONES QUE SE DEBEN DE EXCLUIR </a:t>
            </a:r>
          </a:p>
          <a:p>
            <a:pPr marL="0" indent="0" algn="ctr">
              <a:buNone/>
            </a:pPr>
            <a:r>
              <a:rPr lang="es-MX" u="sng" dirty="0"/>
              <a:t>DEL ESTADO DE FLUJO DE EFECTIVO:</a:t>
            </a:r>
          </a:p>
          <a:p>
            <a:pPr marL="0" indent="0" algn="ctr">
              <a:buNone/>
            </a:pPr>
            <a:endParaRPr lang="es-MX" u="sng" dirty="0"/>
          </a:p>
          <a:p>
            <a:pPr algn="just">
              <a:buAutoNum type="alphaLcParenR"/>
            </a:pPr>
            <a:r>
              <a:rPr lang="es-MX" dirty="0"/>
              <a:t>ADQUISICION A CREDITO DE PROPIEDADES, PLANTA Y EQUIPO Y DERECHOS DE USO; POR EJEMPLO, ADQUISICION A TRAVES DE ESQUEMAS DE ARRENDAMIENTO Y OTRO TIPO DE FINANCIAMIENTOS SIMILARES;</a:t>
            </a:r>
          </a:p>
          <a:p>
            <a:pPr algn="just">
              <a:buAutoNum type="alphaLcParenR"/>
            </a:pPr>
            <a:r>
              <a:rPr lang="es-MX" dirty="0"/>
              <a:t>FLUCTUACIONES CAMBIARIAS DEVENGADAS NO REALIZADAS;</a:t>
            </a:r>
          </a:p>
          <a:p>
            <a:pPr algn="just">
              <a:buAutoNum type="alphaLcParenR"/>
            </a:pPr>
            <a:r>
              <a:rPr lang="es-MX" dirty="0"/>
              <a:t>EFECTOS POR VALUACION DEL VALOR RAZONABLE;</a:t>
            </a:r>
          </a:p>
          <a:p>
            <a:pPr algn="just">
              <a:buAutoNum type="alphaLcParenR"/>
            </a:pPr>
            <a:r>
              <a:rPr lang="es-MX" dirty="0"/>
              <a:t>CONVERSIÓN DE DEUDA A CAPITAL Y DISTRIBUCION DE DIVIDENDOS EN ACCIONES;</a:t>
            </a:r>
          </a:p>
          <a:p>
            <a:pPr marL="0" indent="0" algn="just">
              <a:buNone/>
            </a:pPr>
            <a:endParaRPr lang="es-MX" dirty="0"/>
          </a:p>
          <a:p>
            <a:pPr marL="0" indent="0" algn="ctr">
              <a:buNone/>
            </a:pPr>
            <a:endParaRPr lang="es-MX" dirty="0"/>
          </a:p>
        </p:txBody>
      </p:sp>
    </p:spTree>
    <p:extLst>
      <p:ext uri="{BB962C8B-B14F-4D97-AF65-F5344CB8AC3E}">
        <p14:creationId xmlns:p14="http://schemas.microsoft.com/office/powerpoint/2010/main" val="3451203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lstStyle/>
          <a:p>
            <a:pPr marL="0" indent="0" algn="ctr">
              <a:buNone/>
            </a:pPr>
            <a:r>
              <a:rPr lang="es-MX" b="1" u="sng" dirty="0"/>
              <a:t>I.4. TIPO DE OPERACIONES QUE SE DEBEN DE EXCLUIR </a:t>
            </a:r>
          </a:p>
          <a:p>
            <a:pPr marL="0" indent="0" algn="ctr">
              <a:buNone/>
            </a:pPr>
            <a:r>
              <a:rPr lang="es-MX" b="1" u="sng" dirty="0"/>
              <a:t>DEL ESTADO DE FLUJO DE EFECTIVO:</a:t>
            </a:r>
          </a:p>
          <a:p>
            <a:pPr marL="0" indent="0" algn="ctr">
              <a:buNone/>
            </a:pPr>
            <a:endParaRPr lang="es-MX" b="1" u="sng" dirty="0"/>
          </a:p>
          <a:p>
            <a:pPr marL="0" indent="0" algn="just">
              <a:buNone/>
            </a:pPr>
            <a:r>
              <a:rPr lang="es-MX" dirty="0"/>
              <a:t>e). ADQUISICION DE UN NEGOCIO CON PAGO EN ACCIONES;</a:t>
            </a:r>
          </a:p>
          <a:p>
            <a:pPr marL="0" indent="0" algn="just">
              <a:buNone/>
            </a:pPr>
            <a:r>
              <a:rPr lang="es-MX" dirty="0"/>
              <a:t>f). PAGOS EN ACCIONES A LOS EMPLEADOS; O</a:t>
            </a:r>
          </a:p>
          <a:p>
            <a:pPr marL="0" indent="0" algn="just">
              <a:buNone/>
            </a:pPr>
            <a:r>
              <a:rPr lang="es-MX" dirty="0"/>
              <a:t>g). DONACIONES O APORTACIONES DE CAPITALE EN ESPECIE; </a:t>
            </a:r>
          </a:p>
          <a:p>
            <a:pPr marL="0" indent="0" algn="just">
              <a:buNone/>
            </a:pPr>
            <a:r>
              <a:rPr lang="es-MX" dirty="0"/>
              <a:t>h). OPERACIONES NEGOCIADAS CON INTERCAMBIO DE ACTIVOS;</a:t>
            </a:r>
          </a:p>
          <a:p>
            <a:pPr marL="0" indent="0" algn="just">
              <a:buNone/>
            </a:pPr>
            <a:r>
              <a:rPr lang="es-MX" dirty="0"/>
              <a:t>I). CREACION DE RESERVAS Y CUALQUIER OTRO TRASPASO ENTRE CUENTAS DE CAPITAL CONTABLE.</a:t>
            </a:r>
          </a:p>
          <a:p>
            <a:pPr marL="0" indent="0" algn="ctr">
              <a:buNone/>
            </a:pPr>
            <a:endParaRPr lang="es-MX" dirty="0"/>
          </a:p>
        </p:txBody>
      </p:sp>
    </p:spTree>
    <p:extLst>
      <p:ext uri="{BB962C8B-B14F-4D97-AF65-F5344CB8AC3E}">
        <p14:creationId xmlns:p14="http://schemas.microsoft.com/office/powerpoint/2010/main" val="370442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A07DE-7A6F-41CA-BC8C-1807CFADE048}"/>
              </a:ext>
            </a:extLst>
          </p:cNvPr>
          <p:cNvSpPr>
            <a:spLocks noGrp="1"/>
          </p:cNvSpPr>
          <p:nvPr>
            <p:ph type="title"/>
          </p:nvPr>
        </p:nvSpPr>
        <p:spPr/>
        <p:txBody>
          <a:bodyPr/>
          <a:lstStyle/>
          <a:p>
            <a:pPr algn="ctr"/>
            <a:r>
              <a:rPr lang="es-MX" sz="3600" dirty="0"/>
              <a:t>I.ESTADO DE FLUJOS DE EFECTIVO</a:t>
            </a:r>
            <a:endParaRPr lang="es-MX" dirty="0"/>
          </a:p>
        </p:txBody>
      </p:sp>
      <p:sp>
        <p:nvSpPr>
          <p:cNvPr id="3" name="Marcador de contenido 2">
            <a:extLst>
              <a:ext uri="{FF2B5EF4-FFF2-40B4-BE49-F238E27FC236}">
                <a16:creationId xmlns:a16="http://schemas.microsoft.com/office/drawing/2014/main" id="{0146915E-CEF8-45CF-B98C-AB89045630BE}"/>
              </a:ext>
            </a:extLst>
          </p:cNvPr>
          <p:cNvSpPr>
            <a:spLocks noGrp="1"/>
          </p:cNvSpPr>
          <p:nvPr>
            <p:ph idx="1"/>
          </p:nvPr>
        </p:nvSpPr>
        <p:spPr/>
        <p:txBody>
          <a:bodyPr/>
          <a:lstStyle/>
          <a:p>
            <a:pPr marL="0" indent="0" algn="ctr">
              <a:buNone/>
            </a:pPr>
            <a:r>
              <a:rPr lang="es-MX" sz="2000" b="1" u="sng" dirty="0"/>
              <a:t>I.5. ESTRUCTURA BASICA  DEL ESTADO DE FLUJOS DE EFECTIVO</a:t>
            </a:r>
          </a:p>
          <a:p>
            <a:pPr marL="0" indent="0" algn="ctr">
              <a:buNone/>
            </a:pPr>
            <a:endParaRPr lang="es-MX" sz="2000" b="1" dirty="0"/>
          </a:p>
          <a:p>
            <a:pPr marL="0" indent="0">
              <a:buNone/>
            </a:pPr>
            <a:r>
              <a:rPr lang="es-MX" sz="2400" b="1" dirty="0"/>
              <a:t>I.5.1. ACTIVIDADES DE OPERACIÓN</a:t>
            </a:r>
          </a:p>
          <a:p>
            <a:pPr marL="0" indent="0">
              <a:buNone/>
            </a:pPr>
            <a:endParaRPr lang="es-MX" sz="2400" b="1" dirty="0"/>
          </a:p>
          <a:p>
            <a:pPr marL="0" indent="0">
              <a:buNone/>
            </a:pPr>
            <a:r>
              <a:rPr lang="es-MX" sz="2400" b="1" dirty="0"/>
              <a:t>I.5.2. ACTIVIDADES DE INVERSION</a:t>
            </a:r>
          </a:p>
          <a:p>
            <a:pPr marL="0" indent="0">
              <a:buNone/>
            </a:pPr>
            <a:endParaRPr lang="es-MX" sz="2400" b="1" dirty="0"/>
          </a:p>
          <a:p>
            <a:pPr marL="0" indent="0">
              <a:buNone/>
            </a:pPr>
            <a:r>
              <a:rPr lang="es-MX" sz="2400" b="1" dirty="0"/>
              <a:t>I.5.3. ACTIVIDADES DE FINANCIAMIENTO</a:t>
            </a:r>
          </a:p>
        </p:txBody>
      </p:sp>
    </p:spTree>
    <p:extLst>
      <p:ext uri="{BB962C8B-B14F-4D97-AF65-F5344CB8AC3E}">
        <p14:creationId xmlns:p14="http://schemas.microsoft.com/office/powerpoint/2010/main" val="4293518119"/>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744</TotalTime>
  <Words>3679</Words>
  <Application>Microsoft Office PowerPoint</Application>
  <PresentationFormat>Panorámica</PresentationFormat>
  <Paragraphs>325</Paragraphs>
  <Slides>47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47</vt:i4>
      </vt:variant>
    </vt:vector>
  </HeadingPairs>
  <TitlesOfParts>
    <vt:vector size="51" baseType="lpstr">
      <vt:lpstr>Arial</vt:lpstr>
      <vt:lpstr>Trebuchet MS</vt:lpstr>
      <vt:lpstr>Wingdings 3</vt:lpstr>
      <vt:lpstr>Faceta</vt:lpstr>
      <vt:lpstr>ASOCIACION MICHOACANA DE CONTADORES PUBLICOS COLEGIO PROFESIONAL, A.C .</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I.ESTADO DE FLUJOS DE EFECTIVO</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lpstr>II. ESTADO DE CAMBIOS EN EL CAPITAL CONTABLE ( NIF B-4)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I.ESTADO DE FLUJOS DE EFECTIVO</dc:title>
  <dc:creator>C.P.C. Y M.F. WILFRIDO FARIAS RODRIGUEZ</dc:creator>
  <cp:lastModifiedBy>C.P.C. Y M.F. WILFRIDO FARIAS RODRIGUEZ</cp:lastModifiedBy>
  <cp:revision>64</cp:revision>
  <cp:lastPrinted>2023-02-01T00:06:57Z</cp:lastPrinted>
  <dcterms:created xsi:type="dcterms:W3CDTF">2023-01-14T16:47:13Z</dcterms:created>
  <dcterms:modified xsi:type="dcterms:W3CDTF">2023-02-02T18:15:42Z</dcterms:modified>
</cp:coreProperties>
</file>